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5800725" cy="9094788"/>
  <p:defaultTextStyle>
    <a:defPPr>
      <a:defRPr lang="en-US"/>
    </a:defPPr>
    <a:lvl1pPr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E78"/>
    <a:srgbClr val="CCECFF"/>
    <a:srgbClr val="DCE8F4"/>
    <a:srgbClr val="FFCC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6"/>
  </p:normalViewPr>
  <p:slideViewPr>
    <p:cSldViewPr snapToGrid="0">
      <p:cViewPr varScale="1">
        <p:scale>
          <a:sx n="21" d="100"/>
          <a:sy n="21" d="100"/>
        </p:scale>
        <p:origin x="294" y="7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5088"/>
            <a:ext cx="37306250" cy="7058025"/>
          </a:xfrm>
        </p:spPr>
        <p:txBody>
          <a:bodyPr/>
          <a:lstStyle/>
          <a:p>
            <a:r>
              <a:rPr lang="en-US"/>
              <a:t>Click to edit Master title style</a:t>
            </a:r>
          </a:p>
        </p:txBody>
      </p:sp>
      <p:sp>
        <p:nvSpPr>
          <p:cNvPr id="3" name="Subtitle 2"/>
          <p:cNvSpPr>
            <a:spLocks noGrp="1"/>
          </p:cNvSpPr>
          <p:nvPr>
            <p:ph type="subTitle" idx="1"/>
          </p:nvPr>
        </p:nvSpPr>
        <p:spPr>
          <a:xfrm>
            <a:off x="6583363" y="18654713"/>
            <a:ext cx="30724475" cy="84105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AB672F8E-2474-DA14-F101-CEDBA416069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67388BE-3923-EF24-B31B-2B4891F002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BED4F8C-3FC8-6303-6038-10237E09C9D7}"/>
              </a:ext>
            </a:extLst>
          </p:cNvPr>
          <p:cNvSpPr>
            <a:spLocks noGrp="1" noChangeArrowheads="1"/>
          </p:cNvSpPr>
          <p:nvPr>
            <p:ph type="sldNum" sz="quarter" idx="12"/>
          </p:nvPr>
        </p:nvSpPr>
        <p:spPr>
          <a:ln/>
        </p:spPr>
        <p:txBody>
          <a:bodyPr/>
          <a:lstStyle>
            <a:lvl1pPr>
              <a:defRPr/>
            </a:lvl1pPr>
          </a:lstStyle>
          <a:p>
            <a:pPr>
              <a:defRPr/>
            </a:pPr>
            <a:fld id="{5C720B70-3591-466C-822E-3C2D38FDEC90}" type="slidenum">
              <a:rPr lang="en-US" altLang="en-US"/>
              <a:pPr>
                <a:defRPr/>
              </a:pPr>
              <a:t>‹#›</a:t>
            </a:fld>
            <a:endParaRPr lang="en-US" altLang="en-US"/>
          </a:p>
        </p:txBody>
      </p:sp>
    </p:spTree>
    <p:extLst>
      <p:ext uri="{BB962C8B-B14F-4D97-AF65-F5344CB8AC3E}">
        <p14:creationId xmlns:p14="http://schemas.microsoft.com/office/powerpoint/2010/main" val="2551607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8F055B4-825A-4DE9-AA07-979BD55042F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0871CB1-B28C-4A38-BCA9-CC01BF9FADD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7F7B148-7AA8-E1C2-BCE1-822E79F74580}"/>
              </a:ext>
            </a:extLst>
          </p:cNvPr>
          <p:cNvSpPr>
            <a:spLocks noGrp="1" noChangeArrowheads="1"/>
          </p:cNvSpPr>
          <p:nvPr>
            <p:ph type="sldNum" sz="quarter" idx="12"/>
          </p:nvPr>
        </p:nvSpPr>
        <p:spPr>
          <a:ln/>
        </p:spPr>
        <p:txBody>
          <a:bodyPr/>
          <a:lstStyle>
            <a:lvl1pPr>
              <a:defRPr/>
            </a:lvl1pPr>
          </a:lstStyle>
          <a:p>
            <a:pPr>
              <a:defRPr/>
            </a:pPr>
            <a:fld id="{AD2D7E2C-78AA-4A8B-BDEF-2A0C111CCC27}" type="slidenum">
              <a:rPr lang="en-US" altLang="en-US"/>
              <a:pPr>
                <a:defRPr/>
              </a:pPr>
              <a:t>‹#›</a:t>
            </a:fld>
            <a:endParaRPr lang="en-US" altLang="en-US"/>
          </a:p>
        </p:txBody>
      </p:sp>
    </p:spTree>
    <p:extLst>
      <p:ext uri="{BB962C8B-B14F-4D97-AF65-F5344CB8AC3E}">
        <p14:creationId xmlns:p14="http://schemas.microsoft.com/office/powerpoint/2010/main" val="2610700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9" y="1316832"/>
            <a:ext cx="9875837" cy="280892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6" y="1316832"/>
            <a:ext cx="29475113" cy="28089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C0210A0-A9E6-741E-0210-22BFE14784D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B234E2B-935D-EEBD-01E1-E41663E63CD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3367D6F-AF60-8B99-3056-B040569CFA3B}"/>
              </a:ext>
            </a:extLst>
          </p:cNvPr>
          <p:cNvSpPr>
            <a:spLocks noGrp="1" noChangeArrowheads="1"/>
          </p:cNvSpPr>
          <p:nvPr>
            <p:ph type="sldNum" sz="quarter" idx="12"/>
          </p:nvPr>
        </p:nvSpPr>
        <p:spPr>
          <a:ln/>
        </p:spPr>
        <p:txBody>
          <a:bodyPr/>
          <a:lstStyle>
            <a:lvl1pPr>
              <a:defRPr/>
            </a:lvl1pPr>
          </a:lstStyle>
          <a:p>
            <a:pPr>
              <a:defRPr/>
            </a:pPr>
            <a:fld id="{4967B4C4-5AD0-4B25-89BA-61C28E3B0B3D}" type="slidenum">
              <a:rPr lang="en-US" altLang="en-US"/>
              <a:pPr>
                <a:defRPr/>
              </a:pPr>
              <a:t>‹#›</a:t>
            </a:fld>
            <a:endParaRPr lang="en-US" altLang="en-US"/>
          </a:p>
        </p:txBody>
      </p:sp>
    </p:spTree>
    <p:extLst>
      <p:ext uri="{BB962C8B-B14F-4D97-AF65-F5344CB8AC3E}">
        <p14:creationId xmlns:p14="http://schemas.microsoft.com/office/powerpoint/2010/main" val="3054306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D719B9F-394A-EA21-8274-BF0104B8CC6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104CD27-9580-F13B-7248-9367ACCE357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FEF13BA-4D50-C680-0ACC-7A40DE3289F9}"/>
              </a:ext>
            </a:extLst>
          </p:cNvPr>
          <p:cNvSpPr>
            <a:spLocks noGrp="1" noChangeArrowheads="1"/>
          </p:cNvSpPr>
          <p:nvPr>
            <p:ph type="sldNum" sz="quarter" idx="12"/>
          </p:nvPr>
        </p:nvSpPr>
        <p:spPr>
          <a:ln/>
        </p:spPr>
        <p:txBody>
          <a:bodyPr/>
          <a:lstStyle>
            <a:lvl1pPr>
              <a:defRPr/>
            </a:lvl1pPr>
          </a:lstStyle>
          <a:p>
            <a:pPr>
              <a:defRPr/>
            </a:pPr>
            <a:fld id="{E345D0DA-0973-474D-9779-F4E623B5A7B7}" type="slidenum">
              <a:rPr lang="en-US" altLang="en-US"/>
              <a:pPr>
                <a:defRPr/>
              </a:pPr>
              <a:t>‹#›</a:t>
            </a:fld>
            <a:endParaRPr lang="en-US" altLang="en-US"/>
          </a:p>
        </p:txBody>
      </p:sp>
    </p:spTree>
    <p:extLst>
      <p:ext uri="{BB962C8B-B14F-4D97-AF65-F5344CB8AC3E}">
        <p14:creationId xmlns:p14="http://schemas.microsoft.com/office/powerpoint/2010/main" val="3752191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2645"/>
            <a:ext cx="37307838" cy="653891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1745"/>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0192539-2F23-FB04-DAC8-F885AA9972C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34F5A3D-8710-8B32-673F-059436625E5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44357B3-A605-F2EE-57D1-086EED2FD341}"/>
              </a:ext>
            </a:extLst>
          </p:cNvPr>
          <p:cNvSpPr>
            <a:spLocks noGrp="1" noChangeArrowheads="1"/>
          </p:cNvSpPr>
          <p:nvPr>
            <p:ph type="sldNum" sz="quarter" idx="12"/>
          </p:nvPr>
        </p:nvSpPr>
        <p:spPr>
          <a:ln/>
        </p:spPr>
        <p:txBody>
          <a:bodyPr/>
          <a:lstStyle>
            <a:lvl1pPr>
              <a:defRPr/>
            </a:lvl1pPr>
          </a:lstStyle>
          <a:p>
            <a:pPr>
              <a:defRPr/>
            </a:pPr>
            <a:fld id="{A17A05E1-7259-4AC2-AB5E-B1D5461713A0}" type="slidenum">
              <a:rPr lang="en-US" altLang="en-US"/>
              <a:pPr>
                <a:defRPr/>
              </a:pPr>
              <a:t>‹#›</a:t>
            </a:fld>
            <a:endParaRPr lang="en-US" altLang="en-US"/>
          </a:p>
        </p:txBody>
      </p:sp>
    </p:spTree>
    <p:extLst>
      <p:ext uri="{BB962C8B-B14F-4D97-AF65-F5344CB8AC3E}">
        <p14:creationId xmlns:p14="http://schemas.microsoft.com/office/powerpoint/2010/main" val="3917947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6" y="7679532"/>
            <a:ext cx="19675475"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1" y="7679532"/>
            <a:ext cx="19675475"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88800EF-1F45-F212-AB78-CD673A7F5A6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810B0D0-FD18-9EC3-D431-5E7C9AB1BC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D51AE73-4445-9663-DC89-01F976A6C60C}"/>
              </a:ext>
            </a:extLst>
          </p:cNvPr>
          <p:cNvSpPr>
            <a:spLocks noGrp="1" noChangeArrowheads="1"/>
          </p:cNvSpPr>
          <p:nvPr>
            <p:ph type="sldNum" sz="quarter" idx="12"/>
          </p:nvPr>
        </p:nvSpPr>
        <p:spPr>
          <a:ln/>
        </p:spPr>
        <p:txBody>
          <a:bodyPr/>
          <a:lstStyle>
            <a:lvl1pPr>
              <a:defRPr/>
            </a:lvl1pPr>
          </a:lstStyle>
          <a:p>
            <a:pPr>
              <a:defRPr/>
            </a:pPr>
            <a:fld id="{C9B51833-DBF8-483E-9C58-0605678B978C}" type="slidenum">
              <a:rPr lang="en-US" altLang="en-US"/>
              <a:pPr>
                <a:defRPr/>
              </a:pPr>
              <a:t>‹#›</a:t>
            </a:fld>
            <a:endParaRPr lang="en-US" altLang="en-US"/>
          </a:p>
        </p:txBody>
      </p:sp>
    </p:spTree>
    <p:extLst>
      <p:ext uri="{BB962C8B-B14F-4D97-AF65-F5344CB8AC3E}">
        <p14:creationId xmlns:p14="http://schemas.microsoft.com/office/powerpoint/2010/main" val="874717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9213"/>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7588"/>
            <a:ext cx="19392900" cy="30718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66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9" y="7367588"/>
            <a:ext cx="19400837" cy="30718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9" y="10439400"/>
            <a:ext cx="19400837" cy="189666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8B4B2F48-9CCD-4FBA-4F82-057D1C9BE6A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58D5433-8CCF-150C-661E-9675E8EE5FD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7EB1AACA-060E-CB96-782E-97E7219881FD}"/>
              </a:ext>
            </a:extLst>
          </p:cNvPr>
          <p:cNvSpPr>
            <a:spLocks noGrp="1" noChangeArrowheads="1"/>
          </p:cNvSpPr>
          <p:nvPr>
            <p:ph type="sldNum" sz="quarter" idx="12"/>
          </p:nvPr>
        </p:nvSpPr>
        <p:spPr>
          <a:ln/>
        </p:spPr>
        <p:txBody>
          <a:bodyPr/>
          <a:lstStyle>
            <a:lvl1pPr>
              <a:defRPr/>
            </a:lvl1pPr>
          </a:lstStyle>
          <a:p>
            <a:pPr>
              <a:defRPr/>
            </a:pPr>
            <a:fld id="{7CFEA3A4-3B8F-4855-BE3B-3E83DD031230}" type="slidenum">
              <a:rPr lang="en-US" altLang="en-US"/>
              <a:pPr>
                <a:defRPr/>
              </a:pPr>
              <a:t>‹#›</a:t>
            </a:fld>
            <a:endParaRPr lang="en-US" altLang="en-US"/>
          </a:p>
        </p:txBody>
      </p:sp>
    </p:spTree>
    <p:extLst>
      <p:ext uri="{BB962C8B-B14F-4D97-AF65-F5344CB8AC3E}">
        <p14:creationId xmlns:p14="http://schemas.microsoft.com/office/powerpoint/2010/main" val="3948020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185A32D-96B5-B128-9891-381D43CD5EC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63FC8991-9986-BBAB-BC27-EFBB00AF2E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8B7C7BEE-B4F1-6AEA-8A33-946297D6EE49}"/>
              </a:ext>
            </a:extLst>
          </p:cNvPr>
          <p:cNvSpPr>
            <a:spLocks noGrp="1" noChangeArrowheads="1"/>
          </p:cNvSpPr>
          <p:nvPr>
            <p:ph type="sldNum" sz="quarter" idx="12"/>
          </p:nvPr>
        </p:nvSpPr>
        <p:spPr>
          <a:ln/>
        </p:spPr>
        <p:txBody>
          <a:bodyPr/>
          <a:lstStyle>
            <a:lvl1pPr>
              <a:defRPr/>
            </a:lvl1pPr>
          </a:lstStyle>
          <a:p>
            <a:pPr>
              <a:defRPr/>
            </a:pPr>
            <a:fld id="{9010F6DB-E21D-4EA7-8AB3-1BD189086AA0}" type="slidenum">
              <a:rPr lang="en-US" altLang="en-US"/>
              <a:pPr>
                <a:defRPr/>
              </a:pPr>
              <a:t>‹#›</a:t>
            </a:fld>
            <a:endParaRPr lang="en-US" altLang="en-US"/>
          </a:p>
        </p:txBody>
      </p:sp>
    </p:spTree>
    <p:extLst>
      <p:ext uri="{BB962C8B-B14F-4D97-AF65-F5344CB8AC3E}">
        <p14:creationId xmlns:p14="http://schemas.microsoft.com/office/powerpoint/2010/main" val="1003027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49851C8-C43E-862A-50D1-1C9C4F0BAE1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5E1DBD08-6B3E-F2BF-A5CA-2BEEA07C4B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790ED4BE-F864-8FD8-DEA5-3A660E6033BE}"/>
              </a:ext>
            </a:extLst>
          </p:cNvPr>
          <p:cNvSpPr>
            <a:spLocks noGrp="1" noChangeArrowheads="1"/>
          </p:cNvSpPr>
          <p:nvPr>
            <p:ph type="sldNum" sz="quarter" idx="12"/>
          </p:nvPr>
        </p:nvSpPr>
        <p:spPr>
          <a:ln/>
        </p:spPr>
        <p:txBody>
          <a:bodyPr/>
          <a:lstStyle>
            <a:lvl1pPr>
              <a:defRPr/>
            </a:lvl1pPr>
          </a:lstStyle>
          <a:p>
            <a:pPr>
              <a:defRPr/>
            </a:pPr>
            <a:fld id="{CA33DEA7-D4F2-42FC-8213-420924B8BDFF}" type="slidenum">
              <a:rPr lang="en-US" altLang="en-US"/>
              <a:pPr>
                <a:defRPr/>
              </a:pPr>
              <a:t>‹#›</a:t>
            </a:fld>
            <a:endParaRPr lang="en-US" altLang="en-US"/>
          </a:p>
        </p:txBody>
      </p:sp>
    </p:spTree>
    <p:extLst>
      <p:ext uri="{BB962C8B-B14F-4D97-AF65-F5344CB8AC3E}">
        <p14:creationId xmlns:p14="http://schemas.microsoft.com/office/powerpoint/2010/main" val="1987628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09688"/>
            <a:ext cx="14439900" cy="557927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09688"/>
            <a:ext cx="24536400" cy="280963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957"/>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510CD6F-8F3C-8F5C-D40F-46D6E3A8355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D1C8529-9CFA-19B4-9FA9-91D1FD5987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14F64E7-5B99-7F94-3CB9-7F26CAF18180}"/>
              </a:ext>
            </a:extLst>
          </p:cNvPr>
          <p:cNvSpPr>
            <a:spLocks noGrp="1" noChangeArrowheads="1"/>
          </p:cNvSpPr>
          <p:nvPr>
            <p:ph type="sldNum" sz="quarter" idx="12"/>
          </p:nvPr>
        </p:nvSpPr>
        <p:spPr>
          <a:ln/>
        </p:spPr>
        <p:txBody>
          <a:bodyPr/>
          <a:lstStyle>
            <a:lvl1pPr>
              <a:defRPr/>
            </a:lvl1pPr>
          </a:lstStyle>
          <a:p>
            <a:pPr>
              <a:defRPr/>
            </a:pPr>
            <a:fld id="{5DAF8E14-2B82-4786-8621-940897E5A1C0}" type="slidenum">
              <a:rPr lang="en-US" altLang="en-US"/>
              <a:pPr>
                <a:defRPr/>
              </a:pPr>
              <a:t>‹#›</a:t>
            </a:fld>
            <a:endParaRPr lang="en-US" altLang="en-US"/>
          </a:p>
        </p:txBody>
      </p:sp>
    </p:spTree>
    <p:extLst>
      <p:ext uri="{BB962C8B-B14F-4D97-AF65-F5344CB8AC3E}">
        <p14:creationId xmlns:p14="http://schemas.microsoft.com/office/powerpoint/2010/main" val="1428261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23043358"/>
            <a:ext cx="26335037" cy="271938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4" y="2940845"/>
            <a:ext cx="26335037" cy="197524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4" y="25762745"/>
            <a:ext cx="26335037" cy="386476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1CD4A10-CA39-BDE7-ED16-5DC438F13E6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11E8101-E764-C4E8-5CAA-24E2E721AD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5C7EB97-81ED-FD27-30C3-9EA6EF39D6CA}"/>
              </a:ext>
            </a:extLst>
          </p:cNvPr>
          <p:cNvSpPr>
            <a:spLocks noGrp="1" noChangeArrowheads="1"/>
          </p:cNvSpPr>
          <p:nvPr>
            <p:ph type="sldNum" sz="quarter" idx="12"/>
          </p:nvPr>
        </p:nvSpPr>
        <p:spPr>
          <a:ln/>
        </p:spPr>
        <p:txBody>
          <a:bodyPr/>
          <a:lstStyle>
            <a:lvl1pPr>
              <a:defRPr/>
            </a:lvl1pPr>
          </a:lstStyle>
          <a:p>
            <a:pPr>
              <a:defRPr/>
            </a:pPr>
            <a:fld id="{7D47B678-0465-4D3C-BEE4-32D9368017DE}" type="slidenum">
              <a:rPr lang="en-US" altLang="en-US"/>
              <a:pPr>
                <a:defRPr/>
              </a:pPr>
              <a:t>‹#›</a:t>
            </a:fld>
            <a:endParaRPr lang="en-US" altLang="en-US"/>
          </a:p>
        </p:txBody>
      </p:sp>
    </p:spTree>
    <p:extLst>
      <p:ext uri="{BB962C8B-B14F-4D97-AF65-F5344CB8AC3E}">
        <p14:creationId xmlns:p14="http://schemas.microsoft.com/office/powerpoint/2010/main" val="2103109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AFF74A9-AE92-2C11-DE80-4BFAD796B4C7}"/>
              </a:ext>
            </a:extLst>
          </p:cNvPr>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206" tIns="188103" rIns="376206" bIns="188103"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264E1C8-5484-7614-AA0D-3A459E181C6B}"/>
              </a:ext>
            </a:extLst>
          </p:cNvPr>
          <p:cNvSpPr>
            <a:spLocks noGrp="1" noChangeArrowheads="1"/>
          </p:cNvSpPr>
          <p:nvPr>
            <p:ph type="body" idx="1"/>
          </p:nvPr>
        </p:nvSpPr>
        <p:spPr bwMode="auto">
          <a:xfrm>
            <a:off x="2193925" y="7680325"/>
            <a:ext cx="39503350" cy="2172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206" tIns="188103" rIns="376206" bIns="18810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94AB759-C8B4-F3E7-4DEE-F1276505A315}"/>
              </a:ext>
            </a:extLst>
          </p:cNvPr>
          <p:cNvSpPr>
            <a:spLocks noGrp="1" noChangeArrowheads="1"/>
          </p:cNvSpPr>
          <p:nvPr>
            <p:ph type="dt" sz="half" idx="2"/>
          </p:nvPr>
        </p:nvSpPr>
        <p:spPr bwMode="auto">
          <a:xfrm>
            <a:off x="2193925" y="29978350"/>
            <a:ext cx="10242550" cy="2286000"/>
          </a:xfrm>
          <a:prstGeom prst="rect">
            <a:avLst/>
          </a:prstGeom>
          <a:noFill/>
          <a:ln>
            <a:noFill/>
          </a:ln>
          <a:effectLst/>
        </p:spPr>
        <p:txBody>
          <a:bodyPr vert="horz" wrap="square" lIns="376206" tIns="188103" rIns="376206" bIns="188103" numCol="1" anchor="t" anchorCtr="0" compatLnSpc="1">
            <a:prstTxWarp prst="textNoShape">
              <a:avLst/>
            </a:prstTxWarp>
          </a:bodyPr>
          <a:lstStyle>
            <a:lvl1pPr eaLnBrk="1" hangingPunct="1">
              <a:defRPr sz="5800">
                <a:latin typeface="Arial" charset="0"/>
                <a:ea typeface="+mn-ea"/>
                <a:cs typeface="+mn-cs"/>
              </a:defRPr>
            </a:lvl1pPr>
          </a:lstStyle>
          <a:p>
            <a:pPr>
              <a:defRPr/>
            </a:pPr>
            <a:endParaRPr lang="en-US"/>
          </a:p>
        </p:txBody>
      </p:sp>
      <p:sp>
        <p:nvSpPr>
          <p:cNvPr id="1029" name="Rectangle 5">
            <a:extLst>
              <a:ext uri="{FF2B5EF4-FFF2-40B4-BE49-F238E27FC236}">
                <a16:creationId xmlns:a16="http://schemas.microsoft.com/office/drawing/2014/main" id="{C4A54A87-5A83-FDE9-391C-208543FE8788}"/>
              </a:ext>
            </a:extLst>
          </p:cNvPr>
          <p:cNvSpPr>
            <a:spLocks noGrp="1" noChangeArrowheads="1"/>
          </p:cNvSpPr>
          <p:nvPr>
            <p:ph type="ftr" sz="quarter" idx="3"/>
          </p:nvPr>
        </p:nvSpPr>
        <p:spPr bwMode="auto">
          <a:xfrm>
            <a:off x="14995525" y="29978350"/>
            <a:ext cx="13900150" cy="2286000"/>
          </a:xfrm>
          <a:prstGeom prst="rect">
            <a:avLst/>
          </a:prstGeom>
          <a:noFill/>
          <a:ln>
            <a:noFill/>
          </a:ln>
          <a:effectLst/>
        </p:spPr>
        <p:txBody>
          <a:bodyPr vert="horz" wrap="square" lIns="376206" tIns="188103" rIns="376206" bIns="188103" numCol="1" anchor="t" anchorCtr="0" compatLnSpc="1">
            <a:prstTxWarp prst="textNoShape">
              <a:avLst/>
            </a:prstTxWarp>
          </a:bodyPr>
          <a:lstStyle>
            <a:lvl1pPr algn="ctr" eaLnBrk="1" hangingPunct="1">
              <a:defRPr sz="5800">
                <a:latin typeface="Arial" charset="0"/>
                <a:ea typeface="+mn-ea"/>
                <a:cs typeface="+mn-cs"/>
              </a:defRPr>
            </a:lvl1pPr>
          </a:lstStyle>
          <a:p>
            <a:pPr>
              <a:defRPr/>
            </a:pPr>
            <a:endParaRPr lang="en-US"/>
          </a:p>
        </p:txBody>
      </p:sp>
      <p:sp>
        <p:nvSpPr>
          <p:cNvPr id="1030" name="Rectangle 6">
            <a:extLst>
              <a:ext uri="{FF2B5EF4-FFF2-40B4-BE49-F238E27FC236}">
                <a16:creationId xmlns:a16="http://schemas.microsoft.com/office/drawing/2014/main" id="{AF3E0642-98BF-CAE4-4B2E-6BBFA6538015}"/>
              </a:ext>
            </a:extLst>
          </p:cNvPr>
          <p:cNvSpPr>
            <a:spLocks noGrp="1" noChangeArrowheads="1"/>
          </p:cNvSpPr>
          <p:nvPr>
            <p:ph type="sldNum" sz="quarter" idx="4"/>
          </p:nvPr>
        </p:nvSpPr>
        <p:spPr bwMode="auto">
          <a:xfrm>
            <a:off x="31454725" y="29978350"/>
            <a:ext cx="10242550" cy="2286000"/>
          </a:xfrm>
          <a:prstGeom prst="rect">
            <a:avLst/>
          </a:prstGeom>
          <a:noFill/>
          <a:ln>
            <a:noFill/>
          </a:ln>
          <a:effectLst/>
        </p:spPr>
        <p:txBody>
          <a:bodyPr vert="horz" wrap="square" lIns="376206" tIns="188103" rIns="376206" bIns="188103" numCol="1" anchor="t" anchorCtr="0" compatLnSpc="1">
            <a:prstTxWarp prst="textNoShape">
              <a:avLst/>
            </a:prstTxWarp>
          </a:bodyPr>
          <a:lstStyle>
            <a:lvl1pPr algn="r" eaLnBrk="1" hangingPunct="1">
              <a:defRPr sz="5800" smtClean="0"/>
            </a:lvl1pPr>
          </a:lstStyle>
          <a:p>
            <a:pPr>
              <a:defRPr/>
            </a:pPr>
            <a:fld id="{90664727-19B5-4A92-9BDF-975E608147E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62375" rtl="0" eaLnBrk="0" fontAlgn="base" hangingPunct="0">
        <a:spcBef>
          <a:spcPct val="0"/>
        </a:spcBef>
        <a:spcAft>
          <a:spcPct val="0"/>
        </a:spcAft>
        <a:defRPr sz="18100">
          <a:solidFill>
            <a:schemeClr val="tx2"/>
          </a:solidFill>
          <a:latin typeface="+mj-lt"/>
          <a:ea typeface="MS PGothic" panose="020B0600070205080204" pitchFamily="34" charset="-128"/>
          <a:cs typeface="ＭＳ Ｐゴシック" charset="0"/>
        </a:defRPr>
      </a:lvl1pPr>
      <a:lvl2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2pPr>
      <a:lvl3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3pPr>
      <a:lvl4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4pPr>
      <a:lvl5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5pPr>
      <a:lvl6pPr marL="457200" algn="ctr" defTabSz="3762375" rtl="0" fontAlgn="base">
        <a:spcBef>
          <a:spcPct val="0"/>
        </a:spcBef>
        <a:spcAft>
          <a:spcPct val="0"/>
        </a:spcAft>
        <a:defRPr sz="18100">
          <a:solidFill>
            <a:schemeClr val="tx2"/>
          </a:solidFill>
          <a:latin typeface="Arial" pitchFamily="34" charset="0"/>
        </a:defRPr>
      </a:lvl6pPr>
      <a:lvl7pPr marL="914400" algn="ctr" defTabSz="3762375" rtl="0" fontAlgn="base">
        <a:spcBef>
          <a:spcPct val="0"/>
        </a:spcBef>
        <a:spcAft>
          <a:spcPct val="0"/>
        </a:spcAft>
        <a:defRPr sz="18100">
          <a:solidFill>
            <a:schemeClr val="tx2"/>
          </a:solidFill>
          <a:latin typeface="Arial" pitchFamily="34" charset="0"/>
        </a:defRPr>
      </a:lvl7pPr>
      <a:lvl8pPr marL="1371600" algn="ctr" defTabSz="3762375" rtl="0" fontAlgn="base">
        <a:spcBef>
          <a:spcPct val="0"/>
        </a:spcBef>
        <a:spcAft>
          <a:spcPct val="0"/>
        </a:spcAft>
        <a:defRPr sz="18100">
          <a:solidFill>
            <a:schemeClr val="tx2"/>
          </a:solidFill>
          <a:latin typeface="Arial" pitchFamily="34" charset="0"/>
        </a:defRPr>
      </a:lvl8pPr>
      <a:lvl9pPr marL="1828800" algn="ctr" defTabSz="3762375" rtl="0" fontAlgn="base">
        <a:spcBef>
          <a:spcPct val="0"/>
        </a:spcBef>
        <a:spcAft>
          <a:spcPct val="0"/>
        </a:spcAft>
        <a:defRPr sz="18100">
          <a:solidFill>
            <a:schemeClr val="tx2"/>
          </a:solidFill>
          <a:latin typeface="Arial" pitchFamily="34" charset="0"/>
        </a:defRPr>
      </a:lvl9pPr>
    </p:titleStyle>
    <p:bodyStyle>
      <a:lvl1pPr marL="1411288" indent="-1411288" algn="l" defTabSz="3762375" rtl="0" eaLnBrk="0" fontAlgn="base" hangingPunct="0">
        <a:spcBef>
          <a:spcPct val="20000"/>
        </a:spcBef>
        <a:spcAft>
          <a:spcPct val="0"/>
        </a:spcAft>
        <a:buChar char="•"/>
        <a:defRPr sz="13200">
          <a:solidFill>
            <a:schemeClr val="tx1"/>
          </a:solidFill>
          <a:latin typeface="+mn-lt"/>
          <a:ea typeface="MS PGothic" panose="020B0600070205080204" pitchFamily="34" charset="-128"/>
          <a:cs typeface="ＭＳ Ｐゴシック" charset="0"/>
        </a:defRPr>
      </a:lvl1pPr>
      <a:lvl2pPr marL="3057525" indent="-1176338" algn="l" defTabSz="3762375" rtl="0" eaLnBrk="0" fontAlgn="base" hangingPunct="0">
        <a:spcBef>
          <a:spcPct val="20000"/>
        </a:spcBef>
        <a:spcAft>
          <a:spcPct val="0"/>
        </a:spcAft>
        <a:buChar char="–"/>
        <a:defRPr sz="11500">
          <a:solidFill>
            <a:schemeClr val="tx1"/>
          </a:solidFill>
          <a:latin typeface="+mn-lt"/>
          <a:ea typeface="MS PGothic" panose="020B0600070205080204" pitchFamily="34" charset="-128"/>
        </a:defRPr>
      </a:lvl2pPr>
      <a:lvl3pPr marL="4702175" indent="-939800" algn="l" defTabSz="3762375" rtl="0" eaLnBrk="0" fontAlgn="base" hangingPunct="0">
        <a:spcBef>
          <a:spcPct val="20000"/>
        </a:spcBef>
        <a:spcAft>
          <a:spcPct val="0"/>
        </a:spcAft>
        <a:buChar char="•"/>
        <a:defRPr sz="9800">
          <a:solidFill>
            <a:schemeClr val="tx1"/>
          </a:solidFill>
          <a:latin typeface="+mn-lt"/>
          <a:ea typeface="MS PGothic" panose="020B0600070205080204" pitchFamily="34" charset="-128"/>
        </a:defRPr>
      </a:lvl3pPr>
      <a:lvl4pPr marL="6583363" indent="-941388" algn="l" defTabSz="3762375" rtl="0" eaLnBrk="0" fontAlgn="base" hangingPunct="0">
        <a:spcBef>
          <a:spcPct val="20000"/>
        </a:spcBef>
        <a:spcAft>
          <a:spcPct val="0"/>
        </a:spcAft>
        <a:buChar char="–"/>
        <a:defRPr sz="8200">
          <a:solidFill>
            <a:schemeClr val="tx1"/>
          </a:solidFill>
          <a:latin typeface="+mn-lt"/>
          <a:ea typeface="MS PGothic" panose="020B0600070205080204" pitchFamily="34" charset="-128"/>
        </a:defRPr>
      </a:lvl4pPr>
      <a:lvl5pPr marL="8464550" indent="-939800" algn="l" defTabSz="3762375" rtl="0" eaLnBrk="0" fontAlgn="base" hangingPunct="0">
        <a:spcBef>
          <a:spcPct val="20000"/>
        </a:spcBef>
        <a:spcAft>
          <a:spcPct val="0"/>
        </a:spcAft>
        <a:buChar char="»"/>
        <a:defRPr sz="8200">
          <a:solidFill>
            <a:schemeClr val="tx1"/>
          </a:solidFill>
          <a:latin typeface="+mn-lt"/>
          <a:ea typeface="MS PGothic" panose="020B0600070205080204" pitchFamily="34" charset="-128"/>
        </a:defRPr>
      </a:lvl5pPr>
      <a:lvl6pPr marL="8921750" indent="-939800" algn="l" defTabSz="3762375" rtl="0" fontAlgn="base">
        <a:spcBef>
          <a:spcPct val="20000"/>
        </a:spcBef>
        <a:spcAft>
          <a:spcPct val="0"/>
        </a:spcAft>
        <a:buChar char="»"/>
        <a:defRPr sz="8200">
          <a:solidFill>
            <a:schemeClr val="tx1"/>
          </a:solidFill>
          <a:latin typeface="+mn-lt"/>
        </a:defRPr>
      </a:lvl6pPr>
      <a:lvl7pPr marL="9378950" indent="-939800" algn="l" defTabSz="3762375" rtl="0" fontAlgn="base">
        <a:spcBef>
          <a:spcPct val="20000"/>
        </a:spcBef>
        <a:spcAft>
          <a:spcPct val="0"/>
        </a:spcAft>
        <a:buChar char="»"/>
        <a:defRPr sz="8200">
          <a:solidFill>
            <a:schemeClr val="tx1"/>
          </a:solidFill>
          <a:latin typeface="+mn-lt"/>
        </a:defRPr>
      </a:lvl7pPr>
      <a:lvl8pPr marL="9836150" indent="-939800" algn="l" defTabSz="3762375" rtl="0" fontAlgn="base">
        <a:spcBef>
          <a:spcPct val="20000"/>
        </a:spcBef>
        <a:spcAft>
          <a:spcPct val="0"/>
        </a:spcAft>
        <a:buChar char="»"/>
        <a:defRPr sz="8200">
          <a:solidFill>
            <a:schemeClr val="tx1"/>
          </a:solidFill>
          <a:latin typeface="+mn-lt"/>
        </a:defRPr>
      </a:lvl8pPr>
      <a:lvl9pPr marL="10293350" indent="-939800"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doi.org/10.5014/ajot.2020.74S2001" TargetMode="External"/><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hdl.handle.net/2144/45080" TargetMode="External"/><Relationship Id="rId4" Type="http://schemas.openxmlformats.org/officeDocument/2006/relationships/hyperlink" Target="https://doi.org/10.5014/ajot.2020.03786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E8F4"/>
            </a:gs>
          </a:gsLst>
          <a:lin ang="5400000" scaled="1"/>
        </a:gradFill>
        <a:effectLst/>
      </p:bgPr>
    </p:bg>
    <p:spTree>
      <p:nvGrpSpPr>
        <p:cNvPr id="1" name=""/>
        <p:cNvGrpSpPr/>
        <p:nvPr/>
      </p:nvGrpSpPr>
      <p:grpSpPr>
        <a:xfrm>
          <a:off x="0" y="0"/>
          <a:ext cx="0" cy="0"/>
          <a:chOff x="0" y="0"/>
          <a:chExt cx="0" cy="0"/>
        </a:xfrm>
      </p:grpSpPr>
      <p:sp>
        <p:nvSpPr>
          <p:cNvPr id="2052" name="Rectangle 45">
            <a:extLst>
              <a:ext uri="{FF2B5EF4-FFF2-40B4-BE49-F238E27FC236}">
                <a16:creationId xmlns:a16="http://schemas.microsoft.com/office/drawing/2014/main" id="{0A4486FB-15BF-B945-9160-844D87CAD148}"/>
              </a:ext>
            </a:extLst>
          </p:cNvPr>
          <p:cNvSpPr>
            <a:spLocks noChangeArrowheads="1"/>
          </p:cNvSpPr>
          <p:nvPr/>
        </p:nvSpPr>
        <p:spPr bwMode="auto">
          <a:xfrm>
            <a:off x="26234186" y="10723599"/>
            <a:ext cx="6674640" cy="9051010"/>
          </a:xfrm>
          <a:prstGeom prst="rect">
            <a:avLst/>
          </a:prstGeom>
          <a:solidFill>
            <a:srgbClr val="001E78"/>
          </a:solidFill>
          <a:ln w="9525">
            <a:solidFill>
              <a:srgbClr val="4472C4"/>
            </a:solidFill>
            <a:miter lim="800000"/>
            <a:headEnd/>
            <a:tailEnd/>
          </a:ln>
        </p:spPr>
        <p:txBody>
          <a:bodyPr wrap="none" anchor="ctr"/>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7400"/>
          </a:p>
        </p:txBody>
      </p:sp>
      <p:sp>
        <p:nvSpPr>
          <p:cNvPr id="5" name="Rectangle 7">
            <a:extLst>
              <a:ext uri="{FF2B5EF4-FFF2-40B4-BE49-F238E27FC236}">
                <a16:creationId xmlns:a16="http://schemas.microsoft.com/office/drawing/2014/main" id="{4DDE2E82-7AC5-7977-A066-583C019BF3E4}"/>
              </a:ext>
            </a:extLst>
          </p:cNvPr>
          <p:cNvSpPr>
            <a:spLocks noChangeArrowheads="1"/>
          </p:cNvSpPr>
          <p:nvPr/>
        </p:nvSpPr>
        <p:spPr bwMode="auto">
          <a:xfrm>
            <a:off x="0" y="10730909"/>
            <a:ext cx="10358438" cy="522287"/>
          </a:xfrm>
          <a:prstGeom prst="rect">
            <a:avLst/>
          </a:prstGeom>
          <a:solidFill>
            <a:srgbClr val="001E78"/>
          </a:solidFill>
          <a:ln>
            <a:noFill/>
          </a:ln>
          <a:effectLst>
            <a:outerShdw dist="107763" dir="2700000" algn="ctr" rotWithShape="0">
              <a:schemeClr val="bg2"/>
            </a:outerShdw>
          </a:effectLst>
        </p:spPr>
        <p:txBody>
          <a:bodyPr wrap="none" lIns="109728" tIns="54864" rIns="109728" bIns="54864" anchor="ctr"/>
          <a:lstStyle/>
          <a:p>
            <a:pPr algn="ctr" defTabSz="3762375" eaLnBrk="1" hangingPunct="1">
              <a:defRPr/>
            </a:pPr>
            <a:r>
              <a:rPr lang="en-US" sz="4000">
                <a:solidFill>
                  <a:schemeClr val="bg1"/>
                </a:solidFill>
                <a:latin typeface="Arial"/>
                <a:ea typeface="+mn-ea"/>
                <a:cs typeface="Arial"/>
                <a:sym typeface="Symbol" pitchFamily="18" charset="2"/>
              </a:rPr>
              <a:t></a:t>
            </a:r>
            <a:r>
              <a:rPr lang="en-US" sz="4000">
                <a:latin typeface="Arial"/>
                <a:ea typeface="+mn-ea"/>
                <a:cs typeface="Arial"/>
              </a:rPr>
              <a:t> </a:t>
            </a:r>
            <a:r>
              <a:rPr lang="en-US" sz="4000">
                <a:solidFill>
                  <a:schemeClr val="bg1"/>
                </a:solidFill>
                <a:latin typeface="Trebuchet MS"/>
                <a:ea typeface="+mn-ea"/>
              </a:rPr>
              <a:t>Introduction</a:t>
            </a:r>
          </a:p>
        </p:txBody>
      </p:sp>
      <p:sp>
        <p:nvSpPr>
          <p:cNvPr id="2054" name="Rectangle 45">
            <a:extLst>
              <a:ext uri="{FF2B5EF4-FFF2-40B4-BE49-F238E27FC236}">
                <a16:creationId xmlns:a16="http://schemas.microsoft.com/office/drawing/2014/main" id="{57FD7B2E-C4F8-3819-3465-2477861539FC}"/>
              </a:ext>
            </a:extLst>
          </p:cNvPr>
          <p:cNvSpPr>
            <a:spLocks noChangeArrowheads="1"/>
          </p:cNvSpPr>
          <p:nvPr/>
        </p:nvSpPr>
        <p:spPr bwMode="auto">
          <a:xfrm>
            <a:off x="11118042" y="10723388"/>
            <a:ext cx="6789737" cy="9012645"/>
          </a:xfrm>
          <a:prstGeom prst="rect">
            <a:avLst/>
          </a:prstGeom>
          <a:solidFill>
            <a:srgbClr val="001E78"/>
          </a:solidFill>
          <a:ln w="9525">
            <a:solidFill>
              <a:srgbClr val="4472C4"/>
            </a:solidFill>
            <a:miter lim="800000"/>
            <a:headEnd/>
            <a:tailEnd/>
          </a:ln>
        </p:spPr>
        <p:txBody>
          <a:bodyPr wrap="none" lIns="91440" tIns="45720" rIns="91440" bIns="45720" anchor="t"/>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marL="342900" indent="-342900" eaLnBrk="1" hangingPunct="1">
              <a:spcBef>
                <a:spcPct val="0"/>
              </a:spcBef>
              <a:buFont typeface="Arial"/>
              <a:buChar char="•"/>
            </a:pPr>
            <a:endParaRPr lang="en-US" altLang="en-US" sz="2000">
              <a:solidFill>
                <a:schemeClr val="bg1"/>
              </a:solidFill>
              <a:cs typeface="Arial" panose="020B0604020202020204" pitchFamily="34" charset="0"/>
            </a:endParaRPr>
          </a:p>
        </p:txBody>
      </p:sp>
      <p:sp>
        <p:nvSpPr>
          <p:cNvPr id="2055" name="Rectangle 42">
            <a:extLst>
              <a:ext uri="{FF2B5EF4-FFF2-40B4-BE49-F238E27FC236}">
                <a16:creationId xmlns:a16="http://schemas.microsoft.com/office/drawing/2014/main" id="{7145494C-DE04-E1BF-AE08-47BE8B82D847}"/>
              </a:ext>
            </a:extLst>
          </p:cNvPr>
          <p:cNvSpPr>
            <a:spLocks noChangeArrowheads="1"/>
          </p:cNvSpPr>
          <p:nvPr/>
        </p:nvSpPr>
        <p:spPr bwMode="auto">
          <a:xfrm>
            <a:off x="11124823" y="28178791"/>
            <a:ext cx="21883652" cy="3981715"/>
          </a:xfrm>
          <a:prstGeom prst="rect">
            <a:avLst/>
          </a:prstGeom>
          <a:solidFill>
            <a:srgbClr val="001E78"/>
          </a:solidFill>
          <a:ln w="9525">
            <a:solidFill>
              <a:srgbClr val="4472C4"/>
            </a:solidFill>
            <a:miter lim="800000"/>
            <a:headEnd/>
            <a:tailEnd/>
          </a:ln>
        </p:spPr>
        <p:txBody>
          <a:bodyPr wrap="none" lIns="91440" tIns="45720" rIns="91440" bIns="45720" anchor="ctr"/>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a:spcBef>
                <a:spcPct val="0"/>
              </a:spcBef>
              <a:buNone/>
            </a:pPr>
            <a:endParaRPr lang="en-US" sz="2800">
              <a:solidFill>
                <a:schemeClr val="bg1"/>
              </a:solidFill>
              <a:cs typeface="Arial"/>
            </a:endParaRPr>
          </a:p>
        </p:txBody>
      </p:sp>
      <p:sp>
        <p:nvSpPr>
          <p:cNvPr id="3" name="Rectangle 27">
            <a:extLst>
              <a:ext uri="{FF2B5EF4-FFF2-40B4-BE49-F238E27FC236}">
                <a16:creationId xmlns:a16="http://schemas.microsoft.com/office/drawing/2014/main" id="{A30EB45C-A857-BA70-13A3-A1BCA68A568E}"/>
              </a:ext>
            </a:extLst>
          </p:cNvPr>
          <p:cNvSpPr>
            <a:spLocks noChangeArrowheads="1"/>
          </p:cNvSpPr>
          <p:nvPr/>
        </p:nvSpPr>
        <p:spPr bwMode="auto">
          <a:xfrm>
            <a:off x="0" y="0"/>
            <a:ext cx="43891200" cy="2695575"/>
          </a:xfrm>
          <a:prstGeom prst="rect">
            <a:avLst/>
          </a:prstGeom>
          <a:solidFill>
            <a:srgbClr val="001E78"/>
          </a:solidFill>
          <a:ln w="9525">
            <a:solidFill>
              <a:srgbClr val="4472C4"/>
            </a:solidFill>
            <a:miter lim="800000"/>
            <a:headEnd/>
            <a:tailEnd/>
          </a:ln>
          <a:effectLst/>
        </p:spPr>
        <p:txBody>
          <a:bodyPr wrap="none" anchor="ctr"/>
          <a:lstStyle/>
          <a:p>
            <a:pPr eaLnBrk="1" hangingPunct="1">
              <a:defRPr/>
            </a:pPr>
            <a:endParaRPr lang="en-US">
              <a:latin typeface="Arial" charset="0"/>
              <a:ea typeface="+mn-ea"/>
            </a:endParaRPr>
          </a:p>
        </p:txBody>
      </p:sp>
      <p:sp>
        <p:nvSpPr>
          <p:cNvPr id="4" name="Rectangle 4">
            <a:extLst>
              <a:ext uri="{FF2B5EF4-FFF2-40B4-BE49-F238E27FC236}">
                <a16:creationId xmlns:a16="http://schemas.microsoft.com/office/drawing/2014/main" id="{5E761948-0608-A4B0-D18F-40304C284C59}"/>
              </a:ext>
            </a:extLst>
          </p:cNvPr>
          <p:cNvSpPr>
            <a:spLocks noChangeArrowheads="1"/>
          </p:cNvSpPr>
          <p:nvPr/>
        </p:nvSpPr>
        <p:spPr bwMode="auto">
          <a:xfrm>
            <a:off x="3765550" y="426722"/>
            <a:ext cx="39997688" cy="2247538"/>
          </a:xfrm>
          <a:prstGeom prst="rect">
            <a:avLst/>
          </a:prstGeom>
          <a:solidFill>
            <a:srgbClr val="001E78"/>
          </a:solidFill>
          <a:ln w="9525">
            <a:noFill/>
            <a:miter lim="800000"/>
            <a:headEnd/>
            <a:tailEnd/>
          </a:ln>
          <a:effectLst/>
        </p:spPr>
        <p:txBody>
          <a:bodyPr lIns="109728" tIns="54864" rIns="109728" bIns="54864" anchor="ctr"/>
          <a:lstStyle/>
          <a:p>
            <a:pPr algn="ctr" defTabSz="3762375">
              <a:defRPr/>
            </a:pPr>
            <a:r>
              <a:rPr lang="en-US" sz="5000" b="1">
                <a:solidFill>
                  <a:schemeClr val="bg1"/>
                </a:solidFill>
                <a:effectLst>
                  <a:outerShdw blurRad="38100" dist="38100" dir="2700000" algn="tl">
                    <a:srgbClr val="000000"/>
                  </a:outerShdw>
                </a:effectLst>
                <a:latin typeface="Arial"/>
                <a:ea typeface="+mn-ea"/>
                <a:cs typeface="Arial"/>
              </a:rPr>
              <a:t>The Use of Evidence-based Practice Resources Among Occupational Therapists Working with Adults with a Traumatic Brain Injury</a:t>
            </a:r>
            <a:endParaRPr lang="en-US">
              <a:solidFill>
                <a:schemeClr val="bg1"/>
              </a:solidFill>
              <a:latin typeface="Arial"/>
              <a:ea typeface="+mn-ea"/>
              <a:cs typeface="Arial"/>
            </a:endParaRPr>
          </a:p>
          <a:p>
            <a:pPr algn="ctr" defTabSz="3762375">
              <a:defRPr/>
            </a:pPr>
            <a:r>
              <a:rPr lang="en-US" sz="3400">
                <a:solidFill>
                  <a:schemeClr val="bg1"/>
                </a:solidFill>
                <a:latin typeface="Arial"/>
                <a:ea typeface="+mn-ea"/>
                <a:cs typeface="Arial"/>
              </a:rPr>
              <a:t>Alissa Cannoy, OTD, OTR/L, CBIS, Jared Buckingham, B.A., S/OT, Hope Jones, B.S., S/OT, and Alexis Putnam, B.I.S., S/OT </a:t>
            </a:r>
            <a:endParaRPr lang="en-US" sz="3400" i="1">
              <a:solidFill>
                <a:schemeClr val="bg1"/>
              </a:solidFill>
              <a:latin typeface="Trebuchet MS" pitchFamily="34" charset="0"/>
              <a:ea typeface="+mn-ea"/>
              <a:cs typeface="Arial"/>
            </a:endParaRPr>
          </a:p>
          <a:p>
            <a:pPr defTabSz="3762375">
              <a:defRPr/>
            </a:pPr>
            <a:endParaRPr lang="en-US" sz="3400" i="1">
              <a:solidFill>
                <a:schemeClr val="bg1"/>
              </a:solidFill>
              <a:latin typeface="Trebuchet MS" pitchFamily="34" charset="0"/>
              <a:ea typeface="+mn-ea"/>
            </a:endParaRPr>
          </a:p>
          <a:p>
            <a:pPr algn="ctr" defTabSz="3762375" eaLnBrk="1" hangingPunct="1">
              <a:defRPr/>
            </a:pPr>
            <a:r>
              <a:rPr lang="en-US" sz="3400" i="1">
                <a:solidFill>
                  <a:schemeClr val="bg1"/>
                </a:solidFill>
                <a:latin typeface="Trebuchet MS"/>
                <a:ea typeface="+mn-ea"/>
              </a:rPr>
              <a:t>Master of Occupational Therapy Program - Shawnee State University</a:t>
            </a:r>
          </a:p>
        </p:txBody>
      </p:sp>
      <p:sp>
        <p:nvSpPr>
          <p:cNvPr id="2" name="Rectangle 5">
            <a:extLst>
              <a:ext uri="{FF2B5EF4-FFF2-40B4-BE49-F238E27FC236}">
                <a16:creationId xmlns:a16="http://schemas.microsoft.com/office/drawing/2014/main" id="{4C7966AA-AC08-9BEA-B6A5-B9F65460DA31}"/>
              </a:ext>
            </a:extLst>
          </p:cNvPr>
          <p:cNvSpPr>
            <a:spLocks noChangeArrowheads="1"/>
          </p:cNvSpPr>
          <p:nvPr/>
        </p:nvSpPr>
        <p:spPr bwMode="auto">
          <a:xfrm>
            <a:off x="0" y="3913188"/>
            <a:ext cx="10358438" cy="522287"/>
          </a:xfrm>
          <a:prstGeom prst="rect">
            <a:avLst/>
          </a:prstGeom>
          <a:solidFill>
            <a:srgbClr val="001E78"/>
          </a:solidFill>
          <a:ln>
            <a:noFill/>
          </a:ln>
          <a:effectLst>
            <a:outerShdw dist="107763" dir="2700000" algn="ctr" rotWithShape="0">
              <a:schemeClr val="bg2"/>
            </a:outerShdw>
          </a:effectLst>
        </p:spPr>
        <p:txBody>
          <a:bodyPr wrap="none" lIns="109728" tIns="54864" rIns="109728" bIns="54864" anchor="ctr"/>
          <a:lstStyle/>
          <a:p>
            <a:pPr algn="ctr" defTabSz="3762375" eaLnBrk="1" hangingPunct="1">
              <a:defRPr/>
            </a:pPr>
            <a:r>
              <a:rPr lang="en-US" sz="4100">
                <a:solidFill>
                  <a:schemeClr val="bg1"/>
                </a:solidFill>
                <a:latin typeface="Trebuchet MS" pitchFamily="34" charset="0"/>
                <a:ea typeface="+mn-ea"/>
                <a:sym typeface="Symbol" pitchFamily="18" charset="2"/>
              </a:rPr>
              <a:t> </a:t>
            </a:r>
            <a:r>
              <a:rPr lang="en-US" sz="4100">
                <a:solidFill>
                  <a:schemeClr val="bg1"/>
                </a:solidFill>
                <a:latin typeface="Trebuchet MS" pitchFamily="34" charset="0"/>
                <a:ea typeface="+mn-ea"/>
              </a:rPr>
              <a:t>Abstract</a:t>
            </a:r>
          </a:p>
        </p:txBody>
      </p:sp>
      <p:sp>
        <p:nvSpPr>
          <p:cNvPr id="2059" name="Text Box 6">
            <a:extLst>
              <a:ext uri="{FF2B5EF4-FFF2-40B4-BE49-F238E27FC236}">
                <a16:creationId xmlns:a16="http://schemas.microsoft.com/office/drawing/2014/main" id="{DBAC54D3-85DD-C624-47D0-6F073FCD3D6D}"/>
              </a:ext>
            </a:extLst>
          </p:cNvPr>
          <p:cNvSpPr txBox="1">
            <a:spLocks noChangeArrowheads="1"/>
          </p:cNvSpPr>
          <p:nvPr/>
        </p:nvSpPr>
        <p:spPr bwMode="auto">
          <a:xfrm>
            <a:off x="200368" y="4269544"/>
            <a:ext cx="10359206" cy="7512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9728" tIns="54864" rIns="109728" bIns="54864" anchor="t">
            <a:spAutoFit/>
          </a:bodyPr>
          <a:lstStyle>
            <a:lvl1pPr defTabSz="3762375">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defTabSz="3762375">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defTabSz="3762375">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defTabSz="3762375">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defTabSz="3762375">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3400">
              <a:cs typeface="Arial"/>
            </a:endParaRPr>
          </a:p>
          <a:p>
            <a:pPr eaLnBrk="1" hangingPunct="1">
              <a:spcBef>
                <a:spcPct val="0"/>
              </a:spcBef>
              <a:buNone/>
            </a:pPr>
            <a:r>
              <a:rPr lang="en-US" sz="2800">
                <a:latin typeface="Arial"/>
                <a:ea typeface="MS PGothic"/>
                <a:cs typeface="Arial"/>
              </a:rPr>
              <a:t>This retrospective cross-sectional analysis of descriptive survey data (n=27) from a previous study examined common practice patterns among occupational therapists working with adults with a traumatic brain injury in post-acute rehabilitation settings. Descriptive statistics illustrated practice patterns, and Chi-square analysis examined relationships between level of education, years in practice, and implementation of evidence-based practice resources. Statistically significant relationships were noted between practitioner level of education and number of years in practice (p=0.000059), and level of education and frequency of accessing evidence-based practice resources (p=0.024). In this sample, level of education and number of years in practice influenced evidence-based practice patterns.</a:t>
            </a:r>
            <a:endParaRPr lang="en-US" sz="2800" b="1">
              <a:cs typeface="Arial"/>
            </a:endParaRPr>
          </a:p>
          <a:p>
            <a:pPr eaLnBrk="1" hangingPunct="1">
              <a:spcBef>
                <a:spcPct val="0"/>
              </a:spcBef>
              <a:buNone/>
            </a:pPr>
            <a:endParaRPr lang="en-US" altLang="en-US" sz="2800">
              <a:cs typeface="Arial" panose="020B0604020202020204" pitchFamily="34" charset="0"/>
            </a:endParaRPr>
          </a:p>
          <a:p>
            <a:pPr eaLnBrk="1" hangingPunct="1">
              <a:spcBef>
                <a:spcPct val="0"/>
              </a:spcBef>
              <a:buFontTx/>
              <a:buNone/>
            </a:pPr>
            <a:endParaRPr lang="en-US" altLang="en-US" sz="2800">
              <a:cs typeface="Arial"/>
            </a:endParaRPr>
          </a:p>
          <a:p>
            <a:pPr eaLnBrk="1" hangingPunct="1">
              <a:spcBef>
                <a:spcPct val="0"/>
              </a:spcBef>
              <a:buFontTx/>
              <a:buNone/>
            </a:pPr>
            <a:endParaRPr lang="en-US" altLang="en-US" sz="2700"/>
          </a:p>
        </p:txBody>
      </p:sp>
      <p:sp>
        <p:nvSpPr>
          <p:cNvPr id="2060" name="Rectangle 8">
            <a:extLst>
              <a:ext uri="{FF2B5EF4-FFF2-40B4-BE49-F238E27FC236}">
                <a16:creationId xmlns:a16="http://schemas.microsoft.com/office/drawing/2014/main" id="{E8502690-ABA1-2716-9F8B-C8600FE3F5DF}"/>
              </a:ext>
            </a:extLst>
          </p:cNvPr>
          <p:cNvSpPr>
            <a:spLocks noChangeArrowheads="1"/>
          </p:cNvSpPr>
          <p:nvPr/>
        </p:nvSpPr>
        <p:spPr bwMode="auto">
          <a:xfrm>
            <a:off x="-19436" y="24844065"/>
            <a:ext cx="10358437" cy="522287"/>
          </a:xfrm>
          <a:prstGeom prst="rect">
            <a:avLst/>
          </a:prstGeom>
          <a:solidFill>
            <a:srgbClr val="001E78"/>
          </a:solidFill>
          <a:ln>
            <a:solidFill>
              <a:srgbClr val="4472C4"/>
            </a:solidFill>
          </a:ln>
          <a:effectLst>
            <a:outerShdw blurRad="63500" dist="107763" dir="2700000" algn="ctr" rotWithShape="0">
              <a:schemeClr val="bg2">
                <a:alpha val="74998"/>
              </a:schemeClr>
            </a:outerShdw>
          </a:effectLst>
        </p:spPr>
        <p:txBody>
          <a:bodyPr wrap="none" lIns="109728" tIns="54864" rIns="109728" bIns="54864" anchor="ctr"/>
          <a:lstStyle/>
          <a:p>
            <a:pPr algn="ctr" defTabSz="3762375" eaLnBrk="1" hangingPunct="1">
              <a:defRPr/>
            </a:pPr>
            <a:r>
              <a:rPr lang="en-US" sz="4000">
                <a:solidFill>
                  <a:schemeClr val="bg1"/>
                </a:solidFill>
                <a:latin typeface="Arial"/>
                <a:ea typeface="ＭＳ Ｐゴシック"/>
                <a:cs typeface="Arial"/>
                <a:sym typeface="Symbol" charset="0"/>
              </a:rPr>
              <a:t></a:t>
            </a:r>
            <a:r>
              <a:rPr lang="en-US" sz="4000">
                <a:latin typeface="Arial"/>
                <a:ea typeface="ＭＳ Ｐゴシック"/>
                <a:cs typeface="Arial"/>
              </a:rPr>
              <a:t> </a:t>
            </a:r>
            <a:r>
              <a:rPr lang="en-US" sz="4000">
                <a:solidFill>
                  <a:schemeClr val="bg1"/>
                </a:solidFill>
                <a:latin typeface="Trebuchet MS"/>
                <a:ea typeface="ＭＳ Ｐゴシック"/>
              </a:rPr>
              <a:t>References</a:t>
            </a:r>
          </a:p>
        </p:txBody>
      </p:sp>
      <p:sp>
        <p:nvSpPr>
          <p:cNvPr id="2061" name="Text Box 9">
            <a:extLst>
              <a:ext uri="{FF2B5EF4-FFF2-40B4-BE49-F238E27FC236}">
                <a16:creationId xmlns:a16="http://schemas.microsoft.com/office/drawing/2014/main" id="{74B95051-0B7B-0B7F-CAF7-CB76C7DFB779}"/>
              </a:ext>
            </a:extLst>
          </p:cNvPr>
          <p:cNvSpPr txBox="1">
            <a:spLocks noChangeArrowheads="1"/>
          </p:cNvSpPr>
          <p:nvPr/>
        </p:nvSpPr>
        <p:spPr bwMode="auto">
          <a:xfrm>
            <a:off x="174295" y="10191916"/>
            <a:ext cx="9965476" cy="14914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9728" tIns="54864" rIns="109728" bIns="54864" anchor="t">
            <a:spAutoFit/>
          </a:bodyPr>
          <a:lstStyle>
            <a:lvl1pPr defTabSz="3762375">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defTabSz="3762375">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defTabSz="3762375">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defTabSz="3762375">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defTabSz="3762375">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1800"/>
          </a:p>
          <a:p>
            <a:pPr eaLnBrk="1" hangingPunct="1">
              <a:spcBef>
                <a:spcPct val="0"/>
              </a:spcBef>
              <a:buFontTx/>
              <a:buNone/>
            </a:pPr>
            <a:endParaRPr lang="en-US" altLang="en-US" sz="2700"/>
          </a:p>
          <a:p>
            <a:pPr eaLnBrk="1" hangingPunct="1">
              <a:spcBef>
                <a:spcPct val="0"/>
              </a:spcBef>
              <a:buFontTx/>
              <a:buNone/>
            </a:pPr>
            <a:endParaRPr lang="en-US" altLang="en-US" sz="2800">
              <a:cs typeface="Arial"/>
            </a:endParaRPr>
          </a:p>
          <a:p>
            <a:pPr marL="342900" indent="-342900">
              <a:spcBef>
                <a:spcPct val="0"/>
              </a:spcBef>
              <a:buFont typeface="Arial"/>
              <a:buChar char="•"/>
            </a:pPr>
            <a:r>
              <a:rPr lang="en-US" sz="2800">
                <a:latin typeface="Arial"/>
                <a:ea typeface="MS PGothic"/>
                <a:cs typeface="Arial"/>
              </a:rPr>
              <a:t>Effects of traumatic brain injury (TBI) impact an adult’s ability to engage in meaningful occupations, which are the meaningful or necessary activities that occupy a person’s time throughout the day (AOTA, 2020).</a:t>
            </a:r>
            <a:endParaRPr lang="en-US" sz="2800">
              <a:cs typeface="Arial" panose="020B0604020202020204" pitchFamily="34" charset="0"/>
            </a:endParaRPr>
          </a:p>
          <a:p>
            <a:pPr>
              <a:spcBef>
                <a:spcPct val="0"/>
              </a:spcBef>
              <a:buNone/>
            </a:pPr>
            <a:endParaRPr lang="en-US" altLang="en-US" sz="2800">
              <a:latin typeface="Arial"/>
              <a:ea typeface="MS PGothic"/>
              <a:cs typeface="Arial"/>
            </a:endParaRPr>
          </a:p>
          <a:p>
            <a:pPr marL="342900" indent="-342900">
              <a:spcBef>
                <a:spcPct val="0"/>
              </a:spcBef>
              <a:buFont typeface="Arial"/>
              <a:buChar char="•"/>
            </a:pPr>
            <a:r>
              <a:rPr lang="en-US" sz="2800">
                <a:latin typeface="Arial"/>
                <a:ea typeface="MS PGothic"/>
                <a:cs typeface="Arial"/>
              </a:rPr>
              <a:t>Occupational therapy (OT)  assist adults with traumatic brain injury by helping them achieve optimal health, well-being, and participation in meaningful occupations through participating in client-centered occupations (AOTA, 2020; Wheeler &amp; Acord-Vira, 2016).</a:t>
            </a:r>
            <a:endParaRPr lang="en-US" altLang="en-US" sz="2800">
              <a:latin typeface="Arial"/>
              <a:ea typeface="MS PGothic"/>
              <a:cs typeface="Arial"/>
            </a:endParaRPr>
          </a:p>
          <a:p>
            <a:pPr marL="457200" indent="-457200">
              <a:spcBef>
                <a:spcPct val="0"/>
              </a:spcBef>
              <a:buFont typeface="Arial"/>
              <a:buChar char="•"/>
            </a:pPr>
            <a:endParaRPr lang="en-US" altLang="en-US" sz="2800">
              <a:latin typeface="Arial"/>
              <a:ea typeface="MS PGothic"/>
              <a:cs typeface="Arial"/>
            </a:endParaRPr>
          </a:p>
          <a:p>
            <a:pPr marL="457200" indent="-457200">
              <a:spcBef>
                <a:spcPct val="0"/>
              </a:spcBef>
              <a:buFont typeface="Arial"/>
              <a:buChar char="•"/>
            </a:pPr>
            <a:r>
              <a:rPr lang="en-US" sz="2800">
                <a:latin typeface="Arial"/>
                <a:ea typeface="MS PGothic"/>
                <a:cs typeface="Arial"/>
              </a:rPr>
              <a:t>OT is an essential form of rehabilitation for treating individuals with traumatic brain injuries in the post-acute rehabilitation setting (Wheeler &amp; Acord-Vira, 2016). </a:t>
            </a:r>
            <a:endParaRPr lang="en-US" altLang="en-US" sz="2800">
              <a:cs typeface="Arial"/>
            </a:endParaRPr>
          </a:p>
          <a:p>
            <a:pPr marL="457200" indent="-457200">
              <a:spcBef>
                <a:spcPct val="0"/>
              </a:spcBef>
              <a:buFont typeface="Arial"/>
              <a:buChar char="•"/>
            </a:pPr>
            <a:endParaRPr lang="en-US" altLang="en-US" sz="2800">
              <a:cs typeface="Arial"/>
            </a:endParaRPr>
          </a:p>
          <a:p>
            <a:pPr marL="457200" indent="-457200">
              <a:spcBef>
                <a:spcPct val="0"/>
              </a:spcBef>
              <a:buFont typeface="Arial"/>
              <a:buChar char="•"/>
            </a:pPr>
            <a:r>
              <a:rPr lang="en-US" altLang="en-US" sz="2800">
                <a:latin typeface="Arial"/>
                <a:ea typeface="MS PGothic"/>
                <a:cs typeface="Arial"/>
              </a:rPr>
              <a:t>Use of evidence-based practice (EBP) resources is a core principle of occupational therapy practice and maximizes quality outcomes </a:t>
            </a:r>
            <a:r>
              <a:rPr lang="en-US" sz="2800">
                <a:latin typeface="Arial"/>
                <a:ea typeface="MS PGothic"/>
                <a:cs typeface="Arial"/>
              </a:rPr>
              <a:t>(Alter &amp; Stephens, 2020; AOTA, 2020).</a:t>
            </a:r>
            <a:endParaRPr lang="en-US" sz="2800">
              <a:cs typeface="Arial" panose="020B0604020202020204" pitchFamily="34" charset="0"/>
            </a:endParaRPr>
          </a:p>
          <a:p>
            <a:pPr marL="457200" indent="-457200">
              <a:spcBef>
                <a:spcPct val="0"/>
              </a:spcBef>
              <a:buFont typeface="Arial"/>
              <a:buChar char="•"/>
            </a:pPr>
            <a:endParaRPr lang="en-US" sz="2800">
              <a:latin typeface="Arial"/>
              <a:ea typeface="MS PGothic"/>
              <a:cs typeface="Arial"/>
            </a:endParaRPr>
          </a:p>
          <a:p>
            <a:pPr marL="457200" indent="-457200">
              <a:spcBef>
                <a:spcPct val="0"/>
              </a:spcBef>
              <a:buFont typeface="Arial"/>
              <a:buChar char="•"/>
            </a:pPr>
            <a:r>
              <a:rPr lang="en-US" sz="2800">
                <a:latin typeface="Arial"/>
                <a:ea typeface="MS PGothic"/>
                <a:cs typeface="Arial"/>
              </a:rPr>
              <a:t>Data was collected from a previous research study led by Cannoy (2021) that examined practitioner use of evidence-based practice resources, theory, assessments, interventions, and outcome measures for adults with a traumatic brain injury in post-acute rehabilitation settings.</a:t>
            </a:r>
            <a:endParaRPr lang="en-US" sz="2800">
              <a:cs typeface="Arial" panose="020B0604020202020204" pitchFamily="34" charset="0"/>
            </a:endParaRPr>
          </a:p>
          <a:p>
            <a:pPr eaLnBrk="1" hangingPunct="1">
              <a:spcBef>
                <a:spcPct val="0"/>
              </a:spcBef>
              <a:buFontTx/>
              <a:buNone/>
            </a:pPr>
            <a:endParaRPr lang="en-US" altLang="en-US" sz="2700">
              <a:cs typeface="Arial"/>
            </a:endParaRPr>
          </a:p>
          <a:p>
            <a:pPr eaLnBrk="1" hangingPunct="1">
              <a:spcBef>
                <a:spcPct val="0"/>
              </a:spcBef>
              <a:buFontTx/>
              <a:buNone/>
            </a:pPr>
            <a:endParaRPr lang="en-US" altLang="en-US" sz="2700"/>
          </a:p>
          <a:p>
            <a:pPr eaLnBrk="1" hangingPunct="1">
              <a:spcBef>
                <a:spcPct val="0"/>
              </a:spcBef>
              <a:buNone/>
            </a:pPr>
            <a:endParaRPr lang="en-US" altLang="en-US" sz="2700">
              <a:cs typeface="Arial" panose="020B0604020202020204" pitchFamily="34" charset="0"/>
            </a:endParaRPr>
          </a:p>
          <a:p>
            <a:pPr eaLnBrk="1" hangingPunct="1">
              <a:spcBef>
                <a:spcPct val="0"/>
              </a:spcBef>
              <a:buNone/>
            </a:pPr>
            <a:endParaRPr lang="en-US" altLang="en-US" sz="2700">
              <a:cs typeface="Arial" panose="020B0604020202020204" pitchFamily="34" charset="0"/>
            </a:endParaRPr>
          </a:p>
          <a:p>
            <a:pPr eaLnBrk="1" hangingPunct="1">
              <a:spcBef>
                <a:spcPct val="0"/>
              </a:spcBef>
              <a:buNone/>
            </a:pPr>
            <a:endParaRPr lang="en-US" altLang="en-US" sz="2700">
              <a:cs typeface="Arial" panose="020B0604020202020204" pitchFamily="34" charset="0"/>
            </a:endParaRPr>
          </a:p>
          <a:p>
            <a:pPr eaLnBrk="1" hangingPunct="1">
              <a:spcBef>
                <a:spcPct val="0"/>
              </a:spcBef>
              <a:buNone/>
            </a:pPr>
            <a:endParaRPr lang="en-US" altLang="en-US" sz="2700">
              <a:cs typeface="Arial" panose="020B0604020202020204" pitchFamily="34" charset="0"/>
            </a:endParaRPr>
          </a:p>
          <a:p>
            <a:pPr eaLnBrk="1" hangingPunct="1">
              <a:spcBef>
                <a:spcPct val="0"/>
              </a:spcBef>
              <a:buNone/>
            </a:pPr>
            <a:endParaRPr lang="en-US" altLang="en-US" sz="2700">
              <a:cs typeface="Arial" panose="020B0604020202020204" pitchFamily="34" charset="0"/>
            </a:endParaRPr>
          </a:p>
        </p:txBody>
      </p:sp>
      <p:sp>
        <p:nvSpPr>
          <p:cNvPr id="9" name="Rectangle 11">
            <a:extLst>
              <a:ext uri="{FF2B5EF4-FFF2-40B4-BE49-F238E27FC236}">
                <a16:creationId xmlns:a16="http://schemas.microsoft.com/office/drawing/2014/main" id="{41C87F14-9170-42CF-68A0-12712981E8F8}"/>
              </a:ext>
            </a:extLst>
          </p:cNvPr>
          <p:cNvSpPr>
            <a:spLocks noChangeArrowheads="1"/>
          </p:cNvSpPr>
          <p:nvPr/>
        </p:nvSpPr>
        <p:spPr bwMode="auto">
          <a:xfrm>
            <a:off x="10998989" y="9459269"/>
            <a:ext cx="21897975" cy="915987"/>
          </a:xfrm>
          <a:prstGeom prst="rect">
            <a:avLst/>
          </a:prstGeom>
          <a:solidFill>
            <a:srgbClr val="001E78"/>
          </a:solidFill>
          <a:ln>
            <a:noFill/>
          </a:ln>
          <a:effectLst>
            <a:outerShdw dist="107763" dir="2700000" algn="ctr" rotWithShape="0">
              <a:schemeClr val="bg2"/>
            </a:outerShdw>
          </a:effectLst>
        </p:spPr>
        <p:txBody>
          <a:bodyPr wrap="none" lIns="109728" tIns="54864" rIns="109728" bIns="54864" anchor="ctr"/>
          <a:lstStyle/>
          <a:p>
            <a:pPr algn="ctr" defTabSz="3762375" eaLnBrk="1" hangingPunct="1">
              <a:defRPr/>
            </a:pPr>
            <a:r>
              <a:rPr lang="en-US" sz="4000">
                <a:solidFill>
                  <a:schemeClr val="bg1"/>
                </a:solidFill>
                <a:latin typeface="Arial"/>
                <a:ea typeface="+mn-ea"/>
                <a:cs typeface="Arial"/>
                <a:sym typeface="Symbol" pitchFamily="18" charset="2"/>
              </a:rPr>
              <a:t>Methods</a:t>
            </a:r>
            <a:r>
              <a:rPr lang="en-US" sz="4000">
                <a:latin typeface="Arial"/>
                <a:ea typeface="+mn-ea"/>
                <a:cs typeface="Arial"/>
              </a:rPr>
              <a:t> </a:t>
            </a:r>
            <a:endParaRPr lang="en-US" sz="4100">
              <a:solidFill>
                <a:schemeClr val="bg1"/>
              </a:solidFill>
              <a:latin typeface="Trebuchet MS" pitchFamily="34" charset="0"/>
              <a:ea typeface="+mn-ea"/>
            </a:endParaRPr>
          </a:p>
        </p:txBody>
      </p:sp>
      <p:sp>
        <p:nvSpPr>
          <p:cNvPr id="2064" name="Rectangle 13">
            <a:extLst>
              <a:ext uri="{FF2B5EF4-FFF2-40B4-BE49-F238E27FC236}">
                <a16:creationId xmlns:a16="http://schemas.microsoft.com/office/drawing/2014/main" id="{69022452-18A6-46F2-0651-EB889A87A47E}"/>
              </a:ext>
            </a:extLst>
          </p:cNvPr>
          <p:cNvSpPr>
            <a:spLocks noChangeArrowheads="1"/>
          </p:cNvSpPr>
          <p:nvPr/>
        </p:nvSpPr>
        <p:spPr bwMode="auto">
          <a:xfrm>
            <a:off x="33532763" y="3913188"/>
            <a:ext cx="10358437" cy="522287"/>
          </a:xfrm>
          <a:prstGeom prst="rect">
            <a:avLst/>
          </a:prstGeom>
          <a:solidFill>
            <a:srgbClr val="001E78"/>
          </a:solidFill>
          <a:ln>
            <a:noFill/>
          </a:ln>
          <a:effectLst>
            <a:outerShdw blurRad="63500" dist="107763" dir="2700000" algn="ctr" rotWithShape="0">
              <a:schemeClr val="bg2">
                <a:alpha val="74998"/>
              </a:schemeClr>
            </a:outerShdw>
          </a:effectLst>
        </p:spPr>
        <p:txBody>
          <a:bodyPr wrap="none" lIns="109728" tIns="54864" rIns="109728" bIns="54864" anchor="ctr"/>
          <a:lstStyle/>
          <a:p>
            <a:pPr algn="ctr" defTabSz="3762375" eaLnBrk="1" hangingPunct="1">
              <a:defRPr/>
            </a:pPr>
            <a:r>
              <a:rPr lang="en-US" sz="3800">
                <a:solidFill>
                  <a:schemeClr val="bg1"/>
                </a:solidFill>
                <a:latin typeface="Arial" charset="0"/>
                <a:ea typeface="ＭＳ Ｐゴシック" charset="0"/>
                <a:sym typeface="Symbol" charset="0"/>
              </a:rPr>
              <a:t></a:t>
            </a:r>
            <a:r>
              <a:rPr lang="en-US" sz="3800">
                <a:latin typeface="Arial" charset="0"/>
                <a:ea typeface="ＭＳ Ｐゴシック" charset="0"/>
              </a:rPr>
              <a:t> </a:t>
            </a:r>
            <a:r>
              <a:rPr lang="en-US" sz="4100">
                <a:solidFill>
                  <a:schemeClr val="bg1"/>
                </a:solidFill>
                <a:latin typeface="Trebuchet MS" charset="0"/>
                <a:ea typeface="ＭＳ Ｐゴシック" charset="0"/>
              </a:rPr>
              <a:t>Discussion</a:t>
            </a:r>
          </a:p>
        </p:txBody>
      </p:sp>
      <p:sp>
        <p:nvSpPr>
          <p:cNvPr id="8" name="Rectangle 15">
            <a:extLst>
              <a:ext uri="{FF2B5EF4-FFF2-40B4-BE49-F238E27FC236}">
                <a16:creationId xmlns:a16="http://schemas.microsoft.com/office/drawing/2014/main" id="{91E30F93-656B-0946-C00F-4CEC69FC5635}"/>
              </a:ext>
            </a:extLst>
          </p:cNvPr>
          <p:cNvSpPr>
            <a:spLocks noChangeArrowheads="1"/>
          </p:cNvSpPr>
          <p:nvPr/>
        </p:nvSpPr>
        <p:spPr bwMode="auto">
          <a:xfrm>
            <a:off x="-14409" y="22142145"/>
            <a:ext cx="10358438" cy="522287"/>
          </a:xfrm>
          <a:prstGeom prst="rect">
            <a:avLst/>
          </a:prstGeom>
          <a:solidFill>
            <a:srgbClr val="001E78"/>
          </a:solidFill>
          <a:ln>
            <a:noFill/>
          </a:ln>
          <a:effectLst>
            <a:outerShdw dist="107763" dir="2700000" algn="ctr" rotWithShape="0">
              <a:schemeClr val="bg2"/>
            </a:outerShdw>
          </a:effectLst>
        </p:spPr>
        <p:txBody>
          <a:bodyPr wrap="none" lIns="109728" tIns="54864" rIns="109728" bIns="54864" anchor="ctr"/>
          <a:lstStyle/>
          <a:p>
            <a:pPr algn="ctr" defTabSz="3762375" eaLnBrk="1" hangingPunct="1">
              <a:defRPr/>
            </a:pPr>
            <a:r>
              <a:rPr lang="en-US" sz="4000">
                <a:solidFill>
                  <a:schemeClr val="bg1"/>
                </a:solidFill>
                <a:latin typeface="Arial"/>
                <a:ea typeface="+mn-ea"/>
                <a:cs typeface="Arial"/>
                <a:sym typeface="Symbol" pitchFamily="18" charset="2"/>
              </a:rPr>
              <a:t></a:t>
            </a:r>
            <a:r>
              <a:rPr lang="en-US" sz="4000">
                <a:latin typeface="Arial"/>
                <a:ea typeface="+mn-ea"/>
                <a:cs typeface="Arial"/>
              </a:rPr>
              <a:t> </a:t>
            </a:r>
            <a:r>
              <a:rPr lang="en-US" sz="4000">
                <a:solidFill>
                  <a:schemeClr val="bg1"/>
                </a:solidFill>
                <a:latin typeface="Trebuchet MS"/>
                <a:ea typeface="+mn-ea"/>
              </a:rPr>
              <a:t>Purpose</a:t>
            </a:r>
          </a:p>
        </p:txBody>
      </p:sp>
      <p:sp>
        <p:nvSpPr>
          <p:cNvPr id="2066" name="Text Box 16">
            <a:extLst>
              <a:ext uri="{FF2B5EF4-FFF2-40B4-BE49-F238E27FC236}">
                <a16:creationId xmlns:a16="http://schemas.microsoft.com/office/drawing/2014/main" id="{4E484811-A507-A7E7-99B3-17B14B86CF18}"/>
              </a:ext>
            </a:extLst>
          </p:cNvPr>
          <p:cNvSpPr txBox="1">
            <a:spLocks noChangeArrowheads="1"/>
          </p:cNvSpPr>
          <p:nvPr/>
        </p:nvSpPr>
        <p:spPr bwMode="auto">
          <a:xfrm>
            <a:off x="202411" y="22875069"/>
            <a:ext cx="10359207" cy="2614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3152" tIns="36576" rIns="73152" bIns="36576" anchor="t">
            <a:spAutoFit/>
          </a:bodyPr>
          <a:lstStyle>
            <a:lvl1pPr defTabSz="3762375">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defTabSz="3762375">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defTabSz="3762375">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defTabSz="3762375">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defTabSz="3762375">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a:spcBef>
                <a:spcPct val="0"/>
              </a:spcBef>
              <a:buNone/>
            </a:pPr>
            <a:r>
              <a:rPr lang="en-US" sz="2800">
                <a:latin typeface="Arial"/>
                <a:ea typeface="MS PGothic"/>
                <a:cs typeface="Arial"/>
              </a:rPr>
              <a:t>The purpose of this study was to examine factors that influence the implementation of evidence-based practice resources by occupational therapists who work with adults with a traumatic brain injury in a post-acute rehabilitation setting. </a:t>
            </a:r>
            <a:endParaRPr lang="en-US" sz="2800"/>
          </a:p>
          <a:p>
            <a:pPr eaLnBrk="1" hangingPunct="1">
              <a:spcBef>
                <a:spcPct val="0"/>
              </a:spcBef>
              <a:buFontTx/>
              <a:buNone/>
            </a:pPr>
            <a:endParaRPr lang="en-US" altLang="en-US" sz="2500"/>
          </a:p>
          <a:p>
            <a:pPr eaLnBrk="1" hangingPunct="1">
              <a:spcBef>
                <a:spcPct val="0"/>
              </a:spcBef>
              <a:buFontTx/>
              <a:buNone/>
            </a:pPr>
            <a:endParaRPr lang="en-US" altLang="en-US" sz="2500"/>
          </a:p>
        </p:txBody>
      </p:sp>
      <p:sp>
        <p:nvSpPr>
          <p:cNvPr id="6" name="Rectangle 17">
            <a:extLst>
              <a:ext uri="{FF2B5EF4-FFF2-40B4-BE49-F238E27FC236}">
                <a16:creationId xmlns:a16="http://schemas.microsoft.com/office/drawing/2014/main" id="{97053098-3E23-D8F2-40A5-4FC6135F636C}"/>
              </a:ext>
            </a:extLst>
          </p:cNvPr>
          <p:cNvSpPr>
            <a:spLocks noChangeArrowheads="1"/>
          </p:cNvSpPr>
          <p:nvPr/>
        </p:nvSpPr>
        <p:spPr bwMode="auto">
          <a:xfrm>
            <a:off x="10870402" y="3810878"/>
            <a:ext cx="22149719" cy="931526"/>
          </a:xfrm>
          <a:prstGeom prst="rect">
            <a:avLst/>
          </a:prstGeom>
          <a:solidFill>
            <a:srgbClr val="001E78"/>
          </a:solidFill>
          <a:ln>
            <a:noFill/>
          </a:ln>
          <a:effectLst>
            <a:outerShdw dist="107763" dir="2700000" algn="ctr" rotWithShape="0">
              <a:schemeClr val="bg2"/>
            </a:outerShdw>
          </a:effectLst>
        </p:spPr>
        <p:txBody>
          <a:bodyPr wrap="none" lIns="109728" tIns="54864" rIns="109728" bIns="54864" anchor="ctr"/>
          <a:lstStyle/>
          <a:p>
            <a:pPr algn="ctr" defTabSz="3762375" eaLnBrk="1" hangingPunct="1">
              <a:defRPr/>
            </a:pPr>
            <a:r>
              <a:rPr lang="en-US" sz="3800">
                <a:solidFill>
                  <a:schemeClr val="bg1"/>
                </a:solidFill>
                <a:latin typeface="Arial" charset="0"/>
                <a:ea typeface="+mn-ea"/>
                <a:sym typeface="Symbol" pitchFamily="18" charset="2"/>
              </a:rPr>
              <a:t></a:t>
            </a:r>
            <a:r>
              <a:rPr lang="en-US" sz="3800">
                <a:latin typeface="Arial" charset="0"/>
                <a:ea typeface="+mn-ea"/>
              </a:rPr>
              <a:t> </a:t>
            </a:r>
            <a:r>
              <a:rPr lang="en-US" sz="3800">
                <a:solidFill>
                  <a:schemeClr val="bg1"/>
                </a:solidFill>
                <a:latin typeface="Arial" charset="0"/>
                <a:ea typeface="+mn-ea"/>
              </a:rPr>
              <a:t>Research</a:t>
            </a:r>
            <a:r>
              <a:rPr lang="en-US" sz="3800">
                <a:latin typeface="Arial" charset="0"/>
                <a:ea typeface="+mn-ea"/>
              </a:rPr>
              <a:t> </a:t>
            </a:r>
            <a:r>
              <a:rPr lang="en-US" sz="4100">
                <a:solidFill>
                  <a:schemeClr val="bg1"/>
                </a:solidFill>
                <a:latin typeface="Trebuchet MS" pitchFamily="34" charset="0"/>
                <a:ea typeface="+mn-ea"/>
              </a:rPr>
              <a:t>Questions</a:t>
            </a:r>
          </a:p>
        </p:txBody>
      </p:sp>
      <p:sp>
        <p:nvSpPr>
          <p:cNvPr id="2070" name="Text Box 18">
            <a:extLst>
              <a:ext uri="{FF2B5EF4-FFF2-40B4-BE49-F238E27FC236}">
                <a16:creationId xmlns:a16="http://schemas.microsoft.com/office/drawing/2014/main" id="{33615DE1-C18F-3889-277C-EC04158C6E1B}"/>
              </a:ext>
            </a:extLst>
          </p:cNvPr>
          <p:cNvSpPr txBox="1">
            <a:spLocks noChangeArrowheads="1"/>
          </p:cNvSpPr>
          <p:nvPr/>
        </p:nvSpPr>
        <p:spPr bwMode="auto">
          <a:xfrm>
            <a:off x="11467181" y="4914967"/>
            <a:ext cx="21000566" cy="4505849"/>
          </a:xfrm>
          <a:prstGeom prst="rect">
            <a:avLst/>
          </a:prstGeom>
          <a:noFill/>
          <a:ln>
            <a:noFill/>
          </a:ln>
        </p:spPr>
        <p:txBody>
          <a:bodyPr wrap="square" lIns="73152" tIns="36576" rIns="73152" bIns="36576" anchor="t">
            <a:spAutoFit/>
          </a:bodyPr>
          <a:lstStyle>
            <a:lvl1pPr defTabSz="3762375" eaLnBrk="0" hangingPunct="0">
              <a:defRPr sz="7400">
                <a:solidFill>
                  <a:schemeClr val="tx1"/>
                </a:solidFill>
                <a:latin typeface="Arial" charset="0"/>
              </a:defRPr>
            </a:lvl1pPr>
            <a:lvl2pPr marL="742950" indent="-285750" defTabSz="3762375" eaLnBrk="0" hangingPunct="0">
              <a:defRPr sz="7400">
                <a:solidFill>
                  <a:schemeClr val="tx1"/>
                </a:solidFill>
                <a:latin typeface="Arial" charset="0"/>
              </a:defRPr>
            </a:lvl2pPr>
            <a:lvl3pPr marL="1143000" indent="-228600" defTabSz="3762375" eaLnBrk="0" hangingPunct="0">
              <a:defRPr sz="7400">
                <a:solidFill>
                  <a:schemeClr val="tx1"/>
                </a:solidFill>
                <a:latin typeface="Arial" charset="0"/>
              </a:defRPr>
            </a:lvl3pPr>
            <a:lvl4pPr marL="1600200" indent="-228600" defTabSz="3762375" eaLnBrk="0" hangingPunct="0">
              <a:defRPr sz="7400">
                <a:solidFill>
                  <a:schemeClr val="tx1"/>
                </a:solidFill>
                <a:latin typeface="Arial" charset="0"/>
              </a:defRPr>
            </a:lvl4pPr>
            <a:lvl5pPr marL="2057400" indent="-228600" defTabSz="3762375" eaLnBrk="0" hangingPunct="0">
              <a:defRPr sz="7400">
                <a:solidFill>
                  <a:schemeClr val="tx1"/>
                </a:solidFill>
                <a:latin typeface="Arial" charset="0"/>
              </a:defRPr>
            </a:lvl5pPr>
            <a:lvl6pPr marL="2514600" indent="-228600" defTabSz="3762375" eaLnBrk="0" fontAlgn="base" hangingPunct="0">
              <a:spcBef>
                <a:spcPct val="0"/>
              </a:spcBef>
              <a:spcAft>
                <a:spcPct val="0"/>
              </a:spcAft>
              <a:defRPr sz="7400">
                <a:solidFill>
                  <a:schemeClr val="tx1"/>
                </a:solidFill>
                <a:latin typeface="Arial" charset="0"/>
              </a:defRPr>
            </a:lvl6pPr>
            <a:lvl7pPr marL="2971800" indent="-228600" defTabSz="3762375" eaLnBrk="0" fontAlgn="base" hangingPunct="0">
              <a:spcBef>
                <a:spcPct val="0"/>
              </a:spcBef>
              <a:spcAft>
                <a:spcPct val="0"/>
              </a:spcAft>
              <a:defRPr sz="7400">
                <a:solidFill>
                  <a:schemeClr val="tx1"/>
                </a:solidFill>
                <a:latin typeface="Arial" charset="0"/>
              </a:defRPr>
            </a:lvl7pPr>
            <a:lvl8pPr marL="3429000" indent="-228600" defTabSz="3762375" eaLnBrk="0" fontAlgn="base" hangingPunct="0">
              <a:spcBef>
                <a:spcPct val="0"/>
              </a:spcBef>
              <a:spcAft>
                <a:spcPct val="0"/>
              </a:spcAft>
              <a:defRPr sz="7400">
                <a:solidFill>
                  <a:schemeClr val="tx1"/>
                </a:solidFill>
                <a:latin typeface="Arial" charset="0"/>
              </a:defRPr>
            </a:lvl8pPr>
            <a:lvl9pPr marL="3886200" indent="-228600" defTabSz="3762375" eaLnBrk="0" fontAlgn="base" hangingPunct="0">
              <a:spcBef>
                <a:spcPct val="0"/>
              </a:spcBef>
              <a:spcAft>
                <a:spcPct val="0"/>
              </a:spcAft>
              <a:defRPr sz="7400">
                <a:solidFill>
                  <a:schemeClr val="tx1"/>
                </a:solidFill>
                <a:latin typeface="Arial" charset="0"/>
              </a:defRPr>
            </a:lvl9pPr>
          </a:lstStyle>
          <a:p>
            <a:pPr algn="ctr">
              <a:defRPr/>
            </a:pPr>
            <a:endParaRPr lang="en-US" sz="3600">
              <a:latin typeface="Arial"/>
              <a:ea typeface="+mn-ea"/>
              <a:cs typeface="Arial"/>
            </a:endParaRPr>
          </a:p>
          <a:p>
            <a:pPr algn="ctr">
              <a:defRPr/>
            </a:pPr>
            <a:r>
              <a:rPr lang="en-US" sz="3600">
                <a:latin typeface="Arial"/>
                <a:ea typeface="+mn-ea"/>
                <a:cs typeface="Arial"/>
              </a:rPr>
              <a:t>Does level of education impact the utilization of evidence-based practice resources for occupational therapists working in a post-acute rehabilitation setting for adults with traumatic brain injury? </a:t>
            </a:r>
            <a:endParaRPr lang="en-US">
              <a:ea typeface="+mn-ea"/>
              <a:cs typeface="Arial" charset="0"/>
            </a:endParaRPr>
          </a:p>
          <a:p>
            <a:pPr algn="ctr">
              <a:defRPr/>
            </a:pPr>
            <a:endParaRPr lang="en-US" sz="3600">
              <a:latin typeface="Arial"/>
              <a:ea typeface="+mn-ea"/>
              <a:cs typeface="Arial"/>
            </a:endParaRPr>
          </a:p>
          <a:p>
            <a:pPr algn="just">
              <a:defRPr/>
            </a:pPr>
            <a:r>
              <a:rPr lang="en-US" sz="3600">
                <a:latin typeface="Arial"/>
                <a:ea typeface="+mn-ea"/>
                <a:cs typeface="Arial"/>
              </a:rPr>
              <a:t>Do the number of years in practice impact the utilization of evidence-based practice</a:t>
            </a:r>
            <a:endParaRPr lang="en-US">
              <a:ea typeface="+mn-ea"/>
              <a:cs typeface="Arial" charset="0"/>
            </a:endParaRPr>
          </a:p>
          <a:p>
            <a:pPr algn="ctr">
              <a:defRPr/>
            </a:pPr>
            <a:r>
              <a:rPr lang="en-US" sz="3600">
                <a:latin typeface="Arial"/>
                <a:ea typeface="+mn-ea"/>
                <a:cs typeface="Arial"/>
              </a:rPr>
              <a:t>resources for occupational therapists working in a post-acute rehabilitation setting for adults with traumatic brain injury? </a:t>
            </a:r>
            <a:endParaRPr lang="en-US">
              <a:ea typeface="+mn-ea"/>
              <a:cs typeface="Arial" charset="0"/>
            </a:endParaRPr>
          </a:p>
          <a:p>
            <a:pPr algn="ctr">
              <a:defRPr/>
            </a:pPr>
            <a:endParaRPr lang="en-US" sz="1800">
              <a:ea typeface="+mn-ea"/>
              <a:cs typeface="Arial"/>
            </a:endParaRPr>
          </a:p>
          <a:p>
            <a:pPr algn="ctr" eaLnBrk="1" hangingPunct="1">
              <a:defRPr/>
            </a:pPr>
            <a:endParaRPr lang="en-US" sz="1800">
              <a:ea typeface="+mn-ea"/>
              <a:cs typeface="Arial" charset="0"/>
            </a:endParaRPr>
          </a:p>
        </p:txBody>
      </p:sp>
      <p:sp>
        <p:nvSpPr>
          <p:cNvPr id="10" name="Rectangle 21">
            <a:extLst>
              <a:ext uri="{FF2B5EF4-FFF2-40B4-BE49-F238E27FC236}">
                <a16:creationId xmlns:a16="http://schemas.microsoft.com/office/drawing/2014/main" id="{81A11864-FB34-3D7D-AB95-92D518DBB16A}"/>
              </a:ext>
            </a:extLst>
          </p:cNvPr>
          <p:cNvSpPr>
            <a:spLocks noChangeArrowheads="1"/>
          </p:cNvSpPr>
          <p:nvPr/>
        </p:nvSpPr>
        <p:spPr bwMode="auto">
          <a:xfrm>
            <a:off x="33525571" y="22620142"/>
            <a:ext cx="10358437" cy="522287"/>
          </a:xfrm>
          <a:prstGeom prst="rect">
            <a:avLst/>
          </a:prstGeom>
          <a:solidFill>
            <a:srgbClr val="001E78"/>
          </a:solidFill>
          <a:ln>
            <a:noFill/>
          </a:ln>
          <a:effectLst>
            <a:outerShdw blurRad="63500" dist="107763" dir="2700000" algn="ctr" rotWithShape="0">
              <a:schemeClr val="bg2">
                <a:alpha val="74998"/>
              </a:schemeClr>
            </a:outerShdw>
          </a:effectLst>
        </p:spPr>
        <p:txBody>
          <a:bodyPr wrap="none" lIns="109728" tIns="54864" rIns="109728" bIns="54864" anchor="ctr"/>
          <a:lstStyle/>
          <a:p>
            <a:pPr algn="ctr" defTabSz="3762375" eaLnBrk="1" hangingPunct="1">
              <a:defRPr/>
            </a:pPr>
            <a:r>
              <a:rPr lang="en-US" sz="4000">
                <a:solidFill>
                  <a:schemeClr val="bg1"/>
                </a:solidFill>
                <a:latin typeface="Arial"/>
                <a:ea typeface="ＭＳ Ｐゴシック"/>
                <a:cs typeface="Arial"/>
                <a:sym typeface="Symbol" charset="0"/>
              </a:rPr>
              <a:t></a:t>
            </a:r>
            <a:r>
              <a:rPr lang="en-US" sz="4000">
                <a:latin typeface="Arial"/>
                <a:ea typeface="ＭＳ Ｐゴシック"/>
                <a:cs typeface="Arial"/>
              </a:rPr>
              <a:t> </a:t>
            </a:r>
            <a:r>
              <a:rPr lang="en-US" sz="4000">
                <a:solidFill>
                  <a:schemeClr val="bg1"/>
                </a:solidFill>
                <a:latin typeface="Trebuchet MS"/>
                <a:ea typeface="ＭＳ Ｐゴシック"/>
              </a:rPr>
              <a:t>Conclusion</a:t>
            </a:r>
          </a:p>
        </p:txBody>
      </p:sp>
      <p:sp>
        <p:nvSpPr>
          <p:cNvPr id="2071" name="AutoShape 38" descr="http://www.surveymonkey.com/MChart.ashx?sm=cBMW6fVkRiZ4rz1YHxCXkG3IAN2G9Nj2YJynrdTTFiPLU2q6nP9yC9%2bXkIGWn6Her3r7vFeDCMUD0AaysoJOx9SN8bFdu7z%2bQO9WuNFl8Wo%3d&amp;cp=1|461&amp;d=0.13191476654667544">
            <a:extLst>
              <a:ext uri="{FF2B5EF4-FFF2-40B4-BE49-F238E27FC236}">
                <a16:creationId xmlns:a16="http://schemas.microsoft.com/office/drawing/2014/main" id="{2769F282-2F05-7182-A370-13B61DDC8B55}"/>
              </a:ext>
            </a:extLst>
          </p:cNvPr>
          <p:cNvSpPr>
            <a:spLocks noChangeAspect="1" noChangeArrowheads="1"/>
          </p:cNvSpPr>
          <p:nvPr/>
        </p:nvSpPr>
        <p:spPr bwMode="auto">
          <a:xfrm>
            <a:off x="617538" y="3425825"/>
            <a:ext cx="5857875"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7400"/>
          </a:p>
        </p:txBody>
      </p:sp>
      <p:pic>
        <p:nvPicPr>
          <p:cNvPr id="11" name="Picture 10" descr="nB9xb6Ax_400x400.jpg">
            <a:extLst>
              <a:ext uri="{FF2B5EF4-FFF2-40B4-BE49-F238E27FC236}">
                <a16:creationId xmlns:a16="http://schemas.microsoft.com/office/drawing/2014/main" id="{D8852657-3320-2F15-1815-68C1AD94DD2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7538" y="252413"/>
            <a:ext cx="2197100"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F3075F53-1A58-83B1-F9C6-90DF11D49294}"/>
              </a:ext>
            </a:extLst>
          </p:cNvPr>
          <p:cNvSpPr txBox="1"/>
          <p:nvPr/>
        </p:nvSpPr>
        <p:spPr>
          <a:xfrm>
            <a:off x="338155" y="25482554"/>
            <a:ext cx="10079296" cy="68634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chemeClr val="accent4"/>
                </a:solidFill>
                <a:latin typeface="Arial"/>
                <a:ea typeface="MS PGothic"/>
                <a:cs typeface="Arial"/>
              </a:rPr>
              <a:t>American Occupational Therapy Association. (2020). Occupational therapy practice framework: Domain and process (4th ed.). </a:t>
            </a:r>
            <a:r>
              <a:rPr lang="en-US" sz="2000" i="1">
                <a:solidFill>
                  <a:schemeClr val="accent4"/>
                </a:solidFill>
                <a:latin typeface="Arial"/>
                <a:ea typeface="MS PGothic"/>
                <a:cs typeface="Arial"/>
              </a:rPr>
              <a:t>American Journal of Occupational Therapy</a:t>
            </a:r>
            <a:r>
              <a:rPr lang="en-US" sz="2000">
                <a:solidFill>
                  <a:schemeClr val="accent4"/>
                </a:solidFill>
                <a:latin typeface="Arial"/>
                <a:ea typeface="MS PGothic"/>
                <a:cs typeface="Arial"/>
              </a:rPr>
              <a:t>, 74(Suppl. 2), 741241001. </a:t>
            </a:r>
            <a:r>
              <a:rPr lang="en-US" sz="2000" u="sng">
                <a:solidFill>
                  <a:schemeClr val="accent4"/>
                </a:solidFill>
                <a:latin typeface="Arial"/>
                <a:ea typeface="MS PGothic"/>
                <a:cs typeface="Arial"/>
                <a:hlinkClick r:id="rId3">
                  <a:extLst>
                    <a:ext uri="{A12FA001-AC4F-418D-AE19-62706E023703}">
                      <ahyp:hlinkClr xmlns:ahyp="http://schemas.microsoft.com/office/drawing/2018/hyperlinkcolor" val="tx"/>
                    </a:ext>
                  </a:extLst>
                </a:hlinkClick>
              </a:rPr>
              <a:t>https://doi.org/10.5014/ajot.2020.74S2001</a:t>
            </a:r>
            <a:endParaRPr lang="en-US" sz="2000" u="sng">
              <a:solidFill>
                <a:schemeClr val="accent4"/>
              </a:solidFill>
              <a:latin typeface="Arial"/>
              <a:ea typeface="MS PGothic"/>
              <a:cs typeface="Arial"/>
            </a:endParaRPr>
          </a:p>
          <a:p>
            <a:endParaRPr lang="en-US" sz="2000">
              <a:solidFill>
                <a:schemeClr val="accent4"/>
              </a:solidFill>
              <a:latin typeface="Arial"/>
              <a:ea typeface="MS PGothic"/>
              <a:cs typeface="Arial"/>
            </a:endParaRPr>
          </a:p>
          <a:p>
            <a:r>
              <a:rPr lang="en-US" sz="2000">
                <a:solidFill>
                  <a:schemeClr val="accent4"/>
                </a:solidFill>
                <a:latin typeface="Arial"/>
                <a:ea typeface="MS PGothic"/>
                <a:cs typeface="Arial"/>
              </a:rPr>
              <a:t>Atler, K., &amp; Stephens, J. (2020). Pilot use of the adapted </a:t>
            </a:r>
            <a:r>
              <a:rPr lang="en-US" sz="2000" err="1">
                <a:solidFill>
                  <a:schemeClr val="accent4"/>
                </a:solidFill>
                <a:latin typeface="Arial"/>
                <a:ea typeface="MS PGothic"/>
                <a:cs typeface="Arial"/>
              </a:rPr>
              <a:t>fresno</a:t>
            </a:r>
            <a:r>
              <a:rPr lang="en-US" sz="2000">
                <a:solidFill>
                  <a:schemeClr val="accent4"/>
                </a:solidFill>
                <a:latin typeface="Arial"/>
                <a:ea typeface="MS PGothic"/>
                <a:cs typeface="Arial"/>
              </a:rPr>
              <a:t> test for evaluating evidence-based practice knowledge in occupational therapy students. </a:t>
            </a:r>
            <a:r>
              <a:rPr lang="en-US" sz="2000" i="1">
                <a:solidFill>
                  <a:schemeClr val="accent4"/>
                </a:solidFill>
                <a:latin typeface="Arial"/>
                <a:ea typeface="MS PGothic"/>
                <a:cs typeface="Arial"/>
              </a:rPr>
              <a:t>American Journal of</a:t>
            </a:r>
            <a:r>
              <a:rPr lang="en-US" sz="2000">
                <a:solidFill>
                  <a:schemeClr val="accent4"/>
                </a:solidFill>
                <a:latin typeface="Arial"/>
                <a:ea typeface="MS PGothic"/>
                <a:cs typeface="Arial"/>
              </a:rPr>
              <a:t> </a:t>
            </a:r>
            <a:r>
              <a:rPr lang="en-US" sz="2000" i="1">
                <a:solidFill>
                  <a:schemeClr val="accent4"/>
                </a:solidFill>
                <a:latin typeface="Arial"/>
                <a:ea typeface="MS PGothic"/>
                <a:cs typeface="Arial"/>
              </a:rPr>
              <a:t>Occupational Therapy,</a:t>
            </a:r>
            <a:r>
              <a:rPr lang="en-US" sz="2000">
                <a:solidFill>
                  <a:schemeClr val="accent4"/>
                </a:solidFill>
                <a:latin typeface="Arial"/>
                <a:ea typeface="MS PGothic"/>
                <a:cs typeface="Arial"/>
              </a:rPr>
              <a:t> 74(4), 7404205100p1–7404205100p9. </a:t>
            </a:r>
            <a:r>
              <a:rPr lang="en-US" sz="2000" u="sng">
                <a:solidFill>
                  <a:schemeClr val="accent4"/>
                </a:solidFill>
                <a:latin typeface="Arial"/>
                <a:ea typeface="MS PGothic"/>
                <a:cs typeface="Arial"/>
                <a:hlinkClick r:id="rId4">
                  <a:extLst>
                    <a:ext uri="{A12FA001-AC4F-418D-AE19-62706E023703}">
                      <ahyp:hlinkClr xmlns:ahyp="http://schemas.microsoft.com/office/drawing/2018/hyperlinkcolor" val="tx"/>
                    </a:ext>
                  </a:extLst>
                </a:hlinkClick>
              </a:rPr>
              <a:t>https://doi.org/10.5014/ajot.2020.037861</a:t>
            </a:r>
            <a:endParaRPr lang="en-US" sz="2000" u="sng">
              <a:solidFill>
                <a:schemeClr val="accent4"/>
              </a:solidFill>
              <a:latin typeface="Arial"/>
              <a:ea typeface="MS PGothic"/>
              <a:cs typeface="Arial"/>
            </a:endParaRPr>
          </a:p>
          <a:p>
            <a:endParaRPr lang="en-US" sz="2000" u="sng">
              <a:solidFill>
                <a:schemeClr val="accent4"/>
              </a:solidFill>
              <a:latin typeface="Arial"/>
              <a:ea typeface="MS PGothic"/>
              <a:cs typeface="Arial"/>
            </a:endParaRPr>
          </a:p>
          <a:p>
            <a:r>
              <a:rPr lang="en-US" sz="2000">
                <a:latin typeface="Arial"/>
                <a:ea typeface="MS PGothic"/>
                <a:cs typeface="Arial"/>
              </a:rPr>
              <a:t>Cannoy, A. (2021). </a:t>
            </a:r>
            <a:r>
              <a:rPr lang="en-US" sz="2000" i="1">
                <a:latin typeface="Arial"/>
                <a:ea typeface="MS PGothic"/>
                <a:cs typeface="Arial"/>
              </a:rPr>
              <a:t>Factors contributing to the use of evidence-based resources for occupational therapists working in post-acute brain injury rehabilitation</a:t>
            </a:r>
            <a:r>
              <a:rPr lang="en-US" sz="2000">
                <a:latin typeface="Arial"/>
                <a:ea typeface="MS PGothic"/>
                <a:cs typeface="Arial"/>
              </a:rPr>
              <a:t> [Unpublished Doctoral Dissertation]. Shawnee State University. </a:t>
            </a:r>
          </a:p>
          <a:p>
            <a:endParaRPr lang="en-US" sz="2000" u="sng">
              <a:latin typeface="Arial"/>
              <a:ea typeface="MS PGothic"/>
              <a:cs typeface="Arial"/>
            </a:endParaRPr>
          </a:p>
          <a:p>
            <a:r>
              <a:rPr lang="en-US" sz="2000">
                <a:latin typeface="Arial"/>
                <a:ea typeface="MS PGothic"/>
                <a:cs typeface="Arial"/>
              </a:rPr>
              <a:t>Fernandes, A. (2022). </a:t>
            </a:r>
            <a:r>
              <a:rPr lang="en-US" sz="2000" i="1">
                <a:latin typeface="Arial"/>
                <a:ea typeface="MS PGothic"/>
                <a:cs typeface="Arial"/>
              </a:rPr>
              <a:t>Moving toward evidence-based practice: A research utilization capacity building program, </a:t>
            </a:r>
            <a:r>
              <a:rPr lang="en-US" sz="2000">
                <a:latin typeface="Arial"/>
                <a:ea typeface="MS PGothic"/>
                <a:cs typeface="Arial"/>
              </a:rPr>
              <a:t>[Doctoral dissertation, Boston University]. Boston University Libraries</a:t>
            </a:r>
            <a:r>
              <a:rPr lang="en-US" sz="2000">
                <a:solidFill>
                  <a:schemeClr val="tx1">
                    <a:lumMod val="95000"/>
                    <a:lumOff val="5000"/>
                  </a:schemeClr>
                </a:solidFill>
                <a:latin typeface="Arial"/>
                <a:ea typeface="MS PGothic"/>
                <a:cs typeface="Arial"/>
              </a:rPr>
              <a:t>. </a:t>
            </a:r>
            <a:r>
              <a:rPr lang="en-US" sz="2000" u="sng">
                <a:solidFill>
                  <a:schemeClr val="tx1">
                    <a:lumMod val="95000"/>
                    <a:lumOff val="5000"/>
                  </a:schemeClr>
                </a:solidFill>
                <a:latin typeface="Arial"/>
                <a:ea typeface="MS PGothic"/>
                <a:cs typeface="Arial"/>
                <a:hlinkClick r:id="rId5">
                  <a:extLst>
                    <a:ext uri="{A12FA001-AC4F-418D-AE19-62706E023703}">
                      <ahyp:hlinkClr xmlns:ahyp="http://schemas.microsoft.com/office/drawing/2018/hyperlinkcolor" val="tx"/>
                    </a:ext>
                  </a:extLst>
                </a:hlinkClick>
              </a:rPr>
              <a:t>https://hdl.handle.net/2144/45080</a:t>
            </a:r>
            <a:endParaRPr lang="en-US" sz="2000">
              <a:solidFill>
                <a:schemeClr val="tx1">
                  <a:lumMod val="95000"/>
                  <a:lumOff val="5000"/>
                </a:schemeClr>
              </a:solidFill>
              <a:cs typeface="Arial"/>
              <a:hlinkClick r:id="rId5">
                <a:extLst>
                  <a:ext uri="{A12FA001-AC4F-418D-AE19-62706E023703}">
                    <ahyp:hlinkClr xmlns:ahyp="http://schemas.microsoft.com/office/drawing/2018/hyperlinkcolor" val="tx"/>
                  </a:ext>
                </a:extLst>
              </a:hlinkClick>
            </a:endParaRPr>
          </a:p>
          <a:p>
            <a:endParaRPr lang="en-US" sz="2000" u="sng">
              <a:latin typeface="Arial"/>
              <a:ea typeface="MS PGothic"/>
              <a:cs typeface="Arial"/>
            </a:endParaRPr>
          </a:p>
          <a:p>
            <a:r>
              <a:rPr lang="en-US" sz="2000">
                <a:latin typeface="Arial"/>
                <a:ea typeface="MS PGothic"/>
                <a:cs typeface="Arial"/>
              </a:rPr>
              <a:t>Taylor, R. R. (2017). </a:t>
            </a:r>
            <a:r>
              <a:rPr lang="en-US" sz="2000" i="1" err="1">
                <a:latin typeface="Arial"/>
                <a:ea typeface="MS PGothic"/>
                <a:cs typeface="Arial"/>
              </a:rPr>
              <a:t>Kielhofner's</a:t>
            </a:r>
            <a:r>
              <a:rPr lang="en-US" sz="2000" i="1">
                <a:latin typeface="Arial"/>
                <a:ea typeface="MS PGothic"/>
                <a:cs typeface="Arial"/>
              </a:rPr>
              <a:t> research in occupational therapy: Methods of inquiry for enhancing practice</a:t>
            </a:r>
            <a:r>
              <a:rPr lang="en-US" sz="2000">
                <a:latin typeface="Arial"/>
                <a:ea typeface="MS PGothic"/>
                <a:cs typeface="Arial"/>
              </a:rPr>
              <a:t>. F. A. Davis Company.</a:t>
            </a:r>
          </a:p>
          <a:p>
            <a:endParaRPr lang="en-US" sz="2000">
              <a:latin typeface="Arial"/>
              <a:ea typeface="MS PGothic"/>
              <a:cs typeface="Arial"/>
            </a:endParaRPr>
          </a:p>
          <a:p>
            <a:r>
              <a:rPr lang="en-US" sz="2000">
                <a:latin typeface="Arial"/>
                <a:ea typeface="MS PGothic"/>
                <a:cs typeface="Arial"/>
              </a:rPr>
              <a:t>Wheeler, S. &amp; Acord-Vira, A. (2016). </a:t>
            </a:r>
            <a:r>
              <a:rPr lang="en-US" sz="2000" i="1">
                <a:latin typeface="Arial"/>
                <a:ea typeface="MS PGothic"/>
                <a:cs typeface="Arial"/>
              </a:rPr>
              <a:t>Occupational Therapy Practice Guidelines for Adults With Traumatic Brain Injury. AOTA Press.</a:t>
            </a:r>
            <a:endParaRPr lang="en-US" sz="2000" i="1">
              <a:cs typeface="Arial" panose="020B0604020202020204" pitchFamily="34" charset="0"/>
            </a:endParaRPr>
          </a:p>
        </p:txBody>
      </p:sp>
      <p:sp>
        <p:nvSpPr>
          <p:cNvPr id="13" name="TextBox 12">
            <a:extLst>
              <a:ext uri="{FF2B5EF4-FFF2-40B4-BE49-F238E27FC236}">
                <a16:creationId xmlns:a16="http://schemas.microsoft.com/office/drawing/2014/main" id="{B363E257-6441-3A4A-D879-BB792093B0A9}"/>
              </a:ext>
            </a:extLst>
          </p:cNvPr>
          <p:cNvSpPr txBox="1"/>
          <p:nvPr/>
        </p:nvSpPr>
        <p:spPr>
          <a:xfrm>
            <a:off x="11133819" y="10904733"/>
            <a:ext cx="6777274" cy="89870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Sans-Serif"/>
              <a:buChar char="•"/>
            </a:pPr>
            <a:r>
              <a:rPr lang="en-US" sz="3000">
                <a:solidFill>
                  <a:schemeClr val="bg1"/>
                </a:solidFill>
                <a:latin typeface="Arial"/>
                <a:ea typeface="MS PGothic"/>
                <a:cs typeface="Arial"/>
              </a:rPr>
              <a:t>Retrospective cross-sectional analysis of data from the Cannoy (2021) study that examined common practice patterns of occupational therapists working with adults with traumatic brain injury in post-acute rehabilitation settings. </a:t>
            </a:r>
            <a:endParaRPr lang="en-US" sz="3000">
              <a:solidFill>
                <a:schemeClr val="bg1"/>
              </a:solidFill>
              <a:cs typeface="Arial"/>
            </a:endParaRPr>
          </a:p>
          <a:p>
            <a:pPr marL="342900" indent="-342900" algn="l">
              <a:buFont typeface="Arial,Sans-Serif"/>
              <a:buChar char="•"/>
            </a:pPr>
            <a:endParaRPr lang="en-US" sz="3000">
              <a:solidFill>
                <a:schemeClr val="bg1"/>
              </a:solidFill>
              <a:cs typeface="Arial"/>
            </a:endParaRPr>
          </a:p>
          <a:p>
            <a:pPr marL="342900" indent="-342900">
              <a:buFont typeface="Arial,Sans-Serif"/>
              <a:buChar char="•"/>
            </a:pPr>
            <a:r>
              <a:rPr lang="en-US" sz="3000">
                <a:solidFill>
                  <a:schemeClr val="bg1"/>
                </a:solidFill>
                <a:latin typeface="Arial"/>
                <a:ea typeface="MS PGothic"/>
                <a:cs typeface="Arial"/>
              </a:rPr>
              <a:t>Cannoy (2021) used snowball sampling to gather participants for the online survey.</a:t>
            </a:r>
            <a:endParaRPr lang="en-US" sz="3000">
              <a:solidFill>
                <a:schemeClr val="bg1"/>
              </a:solidFill>
              <a:cs typeface="Arial"/>
            </a:endParaRPr>
          </a:p>
          <a:p>
            <a:pPr marL="342900" indent="-342900">
              <a:buFont typeface="Arial,Sans-Serif"/>
              <a:buChar char="•"/>
            </a:pPr>
            <a:endParaRPr lang="en-US" sz="3000">
              <a:solidFill>
                <a:schemeClr val="bg1"/>
              </a:solidFill>
              <a:latin typeface="Arial"/>
              <a:ea typeface="MS PGothic"/>
              <a:cs typeface="Arial"/>
            </a:endParaRPr>
          </a:p>
          <a:p>
            <a:pPr marL="342900" indent="-342900">
              <a:buFont typeface="Arial,Sans-Serif"/>
              <a:buChar char="•"/>
            </a:pPr>
            <a:r>
              <a:rPr lang="en-US" sz="3000">
                <a:solidFill>
                  <a:schemeClr val="bg1"/>
                </a:solidFill>
                <a:latin typeface="Arial"/>
                <a:ea typeface="MS PGothic"/>
                <a:cs typeface="Arial"/>
              </a:rPr>
              <a:t>IRB approval and informed consent were obtained from the Cannoy (2021) study and are applicable to this study.</a:t>
            </a:r>
            <a:endParaRPr lang="en-US" sz="3000">
              <a:solidFill>
                <a:schemeClr val="bg1"/>
              </a:solidFill>
              <a:cs typeface="Arial"/>
            </a:endParaRPr>
          </a:p>
          <a:p>
            <a:pPr marL="342900" indent="-342900">
              <a:buFont typeface="Arial,Sans-Serif"/>
              <a:buChar char="•"/>
            </a:pPr>
            <a:endParaRPr lang="en-US" sz="2400">
              <a:solidFill>
                <a:srgbClr val="FFFFFF"/>
              </a:solidFill>
              <a:cs typeface="Arial"/>
            </a:endParaRPr>
          </a:p>
          <a:p>
            <a:endParaRPr lang="en-US">
              <a:cs typeface="Arial"/>
            </a:endParaRPr>
          </a:p>
        </p:txBody>
      </p:sp>
      <p:sp>
        <p:nvSpPr>
          <p:cNvPr id="14" name="TextBox 13">
            <a:extLst>
              <a:ext uri="{FF2B5EF4-FFF2-40B4-BE49-F238E27FC236}">
                <a16:creationId xmlns:a16="http://schemas.microsoft.com/office/drawing/2014/main" id="{C333BD6E-F8DC-9AE7-1F8A-2B1389617D09}"/>
              </a:ext>
            </a:extLst>
          </p:cNvPr>
          <p:cNvSpPr txBox="1"/>
          <p:nvPr/>
        </p:nvSpPr>
        <p:spPr>
          <a:xfrm>
            <a:off x="33704996" y="4743865"/>
            <a:ext cx="10025261" cy="181895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US" sz="2800">
                <a:latin typeface="Arial"/>
                <a:ea typeface="MS PGothic"/>
                <a:cs typeface="Arial"/>
              </a:rPr>
              <a:t>Occupational therapists with graduate-level degrees were more likely to report a lower number of years in practice than practitioners with undergraduate degrees who reported a higher number of years in practice.</a:t>
            </a:r>
          </a:p>
          <a:p>
            <a:endParaRPr lang="en-US" sz="2800">
              <a:latin typeface="Arial"/>
              <a:ea typeface="MS PGothic"/>
              <a:cs typeface="Arial"/>
            </a:endParaRPr>
          </a:p>
          <a:p>
            <a:pPr marL="457200" indent="-457200">
              <a:buFont typeface="Arial"/>
              <a:buChar char="•"/>
            </a:pPr>
            <a:r>
              <a:rPr lang="en-US" sz="2800">
                <a:latin typeface="Arial"/>
                <a:ea typeface="MS PGothic"/>
                <a:cs typeface="Arial"/>
              </a:rPr>
              <a:t>Practitioners with a graduate degree reported accessing evidence significantly more often than practitioners with an undergraduate degree.</a:t>
            </a:r>
          </a:p>
          <a:p>
            <a:pPr marL="457200" indent="-457200">
              <a:buFont typeface="Arial"/>
              <a:buChar char="•"/>
            </a:pPr>
            <a:endParaRPr lang="en-US" sz="2800">
              <a:latin typeface="Arial"/>
              <a:ea typeface="MS PGothic"/>
              <a:cs typeface="Arial"/>
            </a:endParaRPr>
          </a:p>
          <a:p>
            <a:pPr marL="457200" indent="-457200">
              <a:buFont typeface="Arial"/>
              <a:buChar char="•"/>
            </a:pPr>
            <a:r>
              <a:rPr lang="en-US" sz="2800">
                <a:latin typeface="Arial"/>
                <a:ea typeface="MS PGothic"/>
                <a:cs typeface="Arial"/>
              </a:rPr>
              <a:t>No significant relationship between practitioner level of education and types of evidence-based practice resources implemented, how evidence-based practice resources were accessed, and barriers to accessing evidence-based practice resources were noted. This indicated similar EBP skills in both levels of education. </a:t>
            </a:r>
            <a:endParaRPr lang="en-US" sz="2800">
              <a:cs typeface="Arial"/>
            </a:endParaRPr>
          </a:p>
          <a:p>
            <a:pPr marL="457200" indent="-457200">
              <a:buFont typeface="Arial"/>
              <a:buChar char="•"/>
            </a:pPr>
            <a:endParaRPr lang="en-US" sz="2800">
              <a:cs typeface="Arial"/>
            </a:endParaRPr>
          </a:p>
          <a:p>
            <a:pPr marL="457200" indent="-457200">
              <a:buFont typeface="Arial"/>
              <a:buChar char="•"/>
            </a:pPr>
            <a:r>
              <a:rPr lang="en-US" sz="2800">
                <a:latin typeface="Arial"/>
                <a:ea typeface="MS PGothic"/>
                <a:cs typeface="Arial"/>
              </a:rPr>
              <a:t>Without the support of the practitioner’s organization, improvements toward the access and implementation of evidence-based practice resources may continue to be limited (Fernandes, 2022).</a:t>
            </a:r>
          </a:p>
          <a:p>
            <a:pPr marL="457200" indent="-457200">
              <a:buFont typeface="Arial"/>
              <a:buChar char="•"/>
            </a:pPr>
            <a:endParaRPr lang="en-US" sz="2800">
              <a:cs typeface="Arial"/>
            </a:endParaRPr>
          </a:p>
          <a:p>
            <a:pPr marL="457200" indent="-457200">
              <a:buFont typeface="Arial"/>
              <a:buChar char="•"/>
            </a:pPr>
            <a:r>
              <a:rPr lang="en-US" sz="2800">
                <a:latin typeface="Arial"/>
                <a:ea typeface="MS PGothic"/>
                <a:cs typeface="Arial"/>
              </a:rPr>
              <a:t>Limitations included nonresponse bias as participants elected to not respond or participate fully and response bias as researchers were unable to discern how some participants understood and responded to some survey questions (Taylor, 2017). Researchers were unable to determine if the participants selected their entry level of education required to practice in their state or their post-professional level of education.</a:t>
            </a:r>
            <a:endParaRPr lang="en-US" sz="2800">
              <a:cs typeface="Arial"/>
            </a:endParaRPr>
          </a:p>
          <a:p>
            <a:pPr marL="457200" indent="-457200">
              <a:buFont typeface="Arial"/>
              <a:buChar char="•"/>
            </a:pPr>
            <a:endParaRPr lang="en-US" sz="2800">
              <a:cs typeface="Arial"/>
            </a:endParaRPr>
          </a:p>
          <a:p>
            <a:pPr marL="457200" indent="-457200">
              <a:buFont typeface="Arial"/>
              <a:buChar char="•"/>
            </a:pPr>
            <a:r>
              <a:rPr lang="en-US" sz="2800">
                <a:latin typeface="Arial"/>
                <a:ea typeface="MS PGothic"/>
                <a:cs typeface="Arial"/>
              </a:rPr>
              <a:t>Future research is warranted on daily evidence-based practice patterns of practitioners and how barriers could be minimized to enable the use of evidence-based resources.</a:t>
            </a:r>
          </a:p>
          <a:p>
            <a:pPr marL="457200" indent="-457200">
              <a:buFont typeface="Arial"/>
              <a:buChar char="•"/>
            </a:pPr>
            <a:endParaRPr lang="en-US" sz="2800">
              <a:cs typeface="Arial"/>
            </a:endParaRPr>
          </a:p>
          <a:p>
            <a:pPr marL="457200" indent="-457200">
              <a:buFont typeface="Arial"/>
              <a:buChar char="•"/>
            </a:pPr>
            <a:r>
              <a:rPr lang="en-US" sz="2800">
                <a:latin typeface="Arial"/>
                <a:ea typeface="MS PGothic"/>
                <a:cs typeface="Arial"/>
              </a:rPr>
              <a:t>One clinical implication is that practitioners with a higher level of education tend to access evidence-based practice resources more often. Also, implementation of evidence-based practice resources should be a thoroughly defined expectation for all practitioners. Barriers should be investigated and minimized collaboratively between practitioners and administrators.</a:t>
            </a:r>
          </a:p>
        </p:txBody>
      </p:sp>
      <p:sp>
        <p:nvSpPr>
          <p:cNvPr id="15" name="TextBox 14">
            <a:extLst>
              <a:ext uri="{FF2B5EF4-FFF2-40B4-BE49-F238E27FC236}">
                <a16:creationId xmlns:a16="http://schemas.microsoft.com/office/drawing/2014/main" id="{BBD54A20-9DDF-F67F-59E0-01F090EF3FB4}"/>
              </a:ext>
            </a:extLst>
          </p:cNvPr>
          <p:cNvSpPr txBox="1"/>
          <p:nvPr/>
        </p:nvSpPr>
        <p:spPr>
          <a:xfrm>
            <a:off x="33458706" y="23383412"/>
            <a:ext cx="10232657" cy="87100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US" sz="2800">
                <a:latin typeface="Arial"/>
                <a:ea typeface="MS PGothic"/>
                <a:cs typeface="Arial"/>
              </a:rPr>
              <a:t>Inconsistencies exist in the utilization and implementation of evidence-based practice resources by occupational therapists who work with adults with a traumatic brain injury in a post-acute rehabilitation setting. </a:t>
            </a:r>
            <a:endParaRPr lang="en-US" sz="2800">
              <a:cs typeface="Arial" panose="020B0604020202020204" pitchFamily="34" charset="0"/>
            </a:endParaRPr>
          </a:p>
          <a:p>
            <a:pPr marL="457200" indent="-457200">
              <a:buFont typeface="Arial"/>
              <a:buChar char="•"/>
            </a:pPr>
            <a:endParaRPr lang="en-US" sz="2800">
              <a:latin typeface="Arial"/>
              <a:ea typeface="MS PGothic"/>
              <a:cs typeface="Arial"/>
            </a:endParaRPr>
          </a:p>
          <a:p>
            <a:pPr marL="457200" indent="-457200">
              <a:buFont typeface="Arial"/>
              <a:buChar char="•"/>
            </a:pPr>
            <a:r>
              <a:rPr lang="en-US" sz="2800">
                <a:latin typeface="Arial"/>
                <a:ea typeface="MS PGothic"/>
                <a:cs typeface="Arial"/>
              </a:rPr>
              <a:t>Graduate-level practitioners more frequently access evidence-based practice resources as compared to undergraduate-level practitioners.</a:t>
            </a:r>
          </a:p>
          <a:p>
            <a:pPr marL="457200" indent="-457200">
              <a:buFont typeface="Arial"/>
              <a:buChar char="•"/>
            </a:pPr>
            <a:endParaRPr lang="en-US" sz="2800">
              <a:latin typeface="Arial"/>
              <a:ea typeface="MS PGothic"/>
              <a:cs typeface="Arial"/>
            </a:endParaRPr>
          </a:p>
          <a:p>
            <a:pPr marL="457200" indent="-457200">
              <a:buFont typeface="Arial"/>
              <a:buChar char="•"/>
            </a:pPr>
            <a:r>
              <a:rPr lang="en-US" sz="2800">
                <a:latin typeface="Arial"/>
                <a:ea typeface="MS PGothic"/>
                <a:cs typeface="Arial"/>
              </a:rPr>
              <a:t>Despite inconsistencies and barriers, post-acute occupational therapy rehabilitation for adults with traumatic brain injury is necessary and valuable to minimize disability, and increase independence, quality of life, and well-being.</a:t>
            </a:r>
          </a:p>
          <a:p>
            <a:pPr marL="457200" indent="-457200">
              <a:buFont typeface="Arial"/>
              <a:buChar char="•"/>
            </a:pPr>
            <a:endParaRPr lang="en-US" sz="2800">
              <a:latin typeface="Arial"/>
              <a:ea typeface="MS PGothic"/>
              <a:cs typeface="Arial"/>
            </a:endParaRPr>
          </a:p>
          <a:p>
            <a:pPr marL="457200" indent="-457200">
              <a:buFont typeface="Arial"/>
              <a:buChar char="•"/>
            </a:pPr>
            <a:r>
              <a:rPr lang="en-US" sz="2800">
                <a:latin typeface="Arial"/>
                <a:ea typeface="MS PGothic"/>
                <a:cs typeface="Arial"/>
              </a:rPr>
              <a:t>Occupational therapists working with adults with traumatic brain injury should consider AOTA’s </a:t>
            </a:r>
            <a:r>
              <a:rPr lang="en-US" sz="2800" i="1">
                <a:latin typeface="Arial"/>
                <a:ea typeface="MS PGothic"/>
                <a:cs typeface="Arial"/>
              </a:rPr>
              <a:t>Occupational Therapy Practice Guidelines for Adults with Traumatic Brain Injury</a:t>
            </a:r>
            <a:r>
              <a:rPr lang="en-US" sz="2800">
                <a:latin typeface="Arial"/>
                <a:ea typeface="MS PGothic"/>
                <a:cs typeface="Arial"/>
              </a:rPr>
              <a:t> (Wheeler &amp; Acord-Vira, 2016) (PG-TBI) to support their practice as this is an evidence-based practice resource developed for practitioners.</a:t>
            </a:r>
          </a:p>
        </p:txBody>
      </p:sp>
      <p:sp>
        <p:nvSpPr>
          <p:cNvPr id="16" name="TextBox 15">
            <a:extLst>
              <a:ext uri="{FF2B5EF4-FFF2-40B4-BE49-F238E27FC236}">
                <a16:creationId xmlns:a16="http://schemas.microsoft.com/office/drawing/2014/main" id="{5BFD57FD-36D0-A676-ED58-5C6A6FDF0C2B}"/>
              </a:ext>
            </a:extLst>
          </p:cNvPr>
          <p:cNvSpPr txBox="1"/>
          <p:nvPr/>
        </p:nvSpPr>
        <p:spPr>
          <a:xfrm>
            <a:off x="18390606" y="11961232"/>
            <a:ext cx="7350842" cy="6555641"/>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a:latin typeface="Arial"/>
                <a:ea typeface="MS PGothic"/>
                <a:cs typeface="Arial"/>
              </a:rPr>
              <a:t>Inclusion criteria:</a:t>
            </a:r>
            <a:endParaRPr lang="en-US">
              <a:cs typeface="Arial"/>
            </a:endParaRPr>
          </a:p>
          <a:p>
            <a:pPr marL="457200" indent="-457200">
              <a:buFont typeface="Arial"/>
              <a:buChar char="•"/>
            </a:pPr>
            <a:r>
              <a:rPr lang="en-US" sz="3000">
                <a:latin typeface="Arial"/>
                <a:ea typeface="MS PGothic"/>
                <a:cs typeface="Arial"/>
              </a:rPr>
              <a:t>Occupational therapists with an active license in their state of practice</a:t>
            </a:r>
          </a:p>
          <a:p>
            <a:endParaRPr lang="en-US" sz="3000">
              <a:latin typeface="Arial"/>
              <a:ea typeface="MS PGothic"/>
              <a:cs typeface="Arial"/>
            </a:endParaRPr>
          </a:p>
          <a:p>
            <a:pPr marL="457200" indent="-457200">
              <a:buFont typeface="Arial"/>
              <a:buChar char="•"/>
            </a:pPr>
            <a:r>
              <a:rPr lang="en-US" sz="3000">
                <a:latin typeface="Arial"/>
                <a:ea typeface="MS PGothic"/>
                <a:cs typeface="Arial"/>
              </a:rPr>
              <a:t>Entry level education of either a graduate or undergraduate degree. </a:t>
            </a:r>
            <a:endParaRPr lang="en-US" sz="3000">
              <a:cs typeface="Arial"/>
            </a:endParaRPr>
          </a:p>
          <a:p>
            <a:pPr marL="457200" indent="-457200">
              <a:buFont typeface="Arial"/>
              <a:buChar char="•"/>
            </a:pPr>
            <a:endParaRPr lang="en-US" sz="3000">
              <a:latin typeface="Arial"/>
              <a:ea typeface="MS PGothic"/>
              <a:cs typeface="Arial"/>
            </a:endParaRPr>
          </a:p>
          <a:p>
            <a:pPr marL="457200" indent="-457200">
              <a:buFont typeface="Arial"/>
              <a:buChar char="•"/>
            </a:pPr>
            <a:r>
              <a:rPr lang="en-US" sz="3000">
                <a:latin typeface="Arial"/>
                <a:ea typeface="MS PGothic"/>
                <a:cs typeface="Arial"/>
              </a:rPr>
              <a:t>Provided occupational therapy services to adults with traumatic brain injury in a post-acute rehabilitation setting. </a:t>
            </a:r>
            <a:endParaRPr lang="en-US" sz="3000">
              <a:cs typeface="Arial" panose="020B0604020202020204" pitchFamily="34" charset="0"/>
            </a:endParaRPr>
          </a:p>
          <a:p>
            <a:pPr marL="457200" indent="-457200">
              <a:buFont typeface="Arial"/>
              <a:buChar char="•"/>
            </a:pPr>
            <a:endParaRPr lang="en-US" sz="3000">
              <a:latin typeface="Arial"/>
              <a:ea typeface="MS PGothic"/>
              <a:cs typeface="Arial"/>
            </a:endParaRPr>
          </a:p>
          <a:p>
            <a:pPr marL="457200" indent="-457200">
              <a:buFont typeface="Arial"/>
              <a:buChar char="•"/>
            </a:pPr>
            <a:r>
              <a:rPr lang="en-US" sz="3000">
                <a:latin typeface="Arial"/>
                <a:ea typeface="MS PGothic"/>
                <a:cs typeface="Arial"/>
              </a:rPr>
              <a:t>Provided informed consent and fully completed the 28-question survey. </a:t>
            </a:r>
            <a:endParaRPr lang="en-US" sz="3000">
              <a:cs typeface="Arial"/>
            </a:endParaRPr>
          </a:p>
          <a:p>
            <a:endParaRPr lang="en-US" sz="2800">
              <a:latin typeface="Arial"/>
              <a:ea typeface="MS PGothic"/>
              <a:cs typeface="Arial"/>
            </a:endParaRPr>
          </a:p>
        </p:txBody>
      </p:sp>
      <p:sp>
        <p:nvSpPr>
          <p:cNvPr id="17" name="Rectangle 11">
            <a:extLst>
              <a:ext uri="{FF2B5EF4-FFF2-40B4-BE49-F238E27FC236}">
                <a16:creationId xmlns:a16="http://schemas.microsoft.com/office/drawing/2014/main" id="{5C087A8D-FD34-8EB3-1B96-A08A8E623405}"/>
              </a:ext>
            </a:extLst>
          </p:cNvPr>
          <p:cNvSpPr>
            <a:spLocks noChangeArrowheads="1"/>
          </p:cNvSpPr>
          <p:nvPr/>
        </p:nvSpPr>
        <p:spPr bwMode="auto">
          <a:xfrm>
            <a:off x="11114087" y="20432068"/>
            <a:ext cx="21897975" cy="915987"/>
          </a:xfrm>
          <a:prstGeom prst="rect">
            <a:avLst/>
          </a:prstGeom>
          <a:solidFill>
            <a:srgbClr val="001E78"/>
          </a:solidFill>
          <a:ln>
            <a:noFill/>
          </a:ln>
          <a:effectLst>
            <a:outerShdw dist="107763" dir="2700000" algn="ctr" rotWithShape="0">
              <a:schemeClr val="bg2"/>
            </a:outerShdw>
          </a:effectLst>
        </p:spPr>
        <p:txBody>
          <a:bodyPr wrap="none" lIns="109728" tIns="54864" rIns="109728" bIns="54864" anchor="ctr"/>
          <a:lstStyle/>
          <a:p>
            <a:pPr algn="ctr" defTabSz="3762375" eaLnBrk="1" hangingPunct="1">
              <a:defRPr/>
            </a:pPr>
            <a:r>
              <a:rPr lang="en-US" sz="4000">
                <a:solidFill>
                  <a:schemeClr val="bg1"/>
                </a:solidFill>
                <a:latin typeface="Arial"/>
                <a:ea typeface="+mn-ea"/>
                <a:cs typeface="Arial"/>
                <a:sym typeface="Symbol" pitchFamily="18" charset="2"/>
              </a:rPr>
              <a:t>Results</a:t>
            </a:r>
            <a:endParaRPr lang="en-US" sz="4000">
              <a:solidFill>
                <a:schemeClr val="bg1"/>
              </a:solidFill>
              <a:latin typeface="Arial"/>
              <a:ea typeface="+mn-ea"/>
              <a:cs typeface="Arial"/>
            </a:endParaRPr>
          </a:p>
        </p:txBody>
      </p:sp>
      <p:sp>
        <p:nvSpPr>
          <p:cNvPr id="18" name="TextBox 17">
            <a:extLst>
              <a:ext uri="{FF2B5EF4-FFF2-40B4-BE49-F238E27FC236}">
                <a16:creationId xmlns:a16="http://schemas.microsoft.com/office/drawing/2014/main" id="{CFCCB2C8-9B5A-4BB3-F410-42E0BDEA8BB2}"/>
              </a:ext>
            </a:extLst>
          </p:cNvPr>
          <p:cNvSpPr txBox="1"/>
          <p:nvPr/>
        </p:nvSpPr>
        <p:spPr>
          <a:xfrm>
            <a:off x="26236959" y="10897032"/>
            <a:ext cx="6739921" cy="79406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US" sz="3000">
                <a:solidFill>
                  <a:schemeClr val="bg1"/>
                </a:solidFill>
                <a:latin typeface="Arial"/>
                <a:ea typeface="MS PGothic"/>
                <a:cs typeface="Arial"/>
              </a:rPr>
              <a:t>Data cleaning process to eliminate participants that provided responses inconsistent with this study's inclusion criteria.</a:t>
            </a:r>
            <a:endParaRPr lang="en-US" sz="3000">
              <a:solidFill>
                <a:schemeClr val="bg1"/>
              </a:solidFill>
              <a:cs typeface="Arial"/>
            </a:endParaRPr>
          </a:p>
          <a:p>
            <a:endParaRPr lang="en-US" sz="3000">
              <a:solidFill>
                <a:schemeClr val="bg1"/>
              </a:solidFill>
              <a:cs typeface="Arial" panose="020B0604020202020204" pitchFamily="34" charset="0"/>
            </a:endParaRPr>
          </a:p>
          <a:p>
            <a:pPr marL="342900" indent="-342900">
              <a:buFont typeface="Arial"/>
              <a:buChar char="•"/>
            </a:pPr>
            <a:r>
              <a:rPr lang="en-US" sz="3000">
                <a:solidFill>
                  <a:schemeClr val="bg1"/>
                </a:solidFill>
                <a:latin typeface="Arial"/>
                <a:ea typeface="MS PGothic"/>
                <a:cs typeface="Arial"/>
              </a:rPr>
              <a:t>Standard data coding strategy to translate participant responses into numerical values with a triangulation, cross-checking strategy to assure accurate coding between researchers.</a:t>
            </a:r>
          </a:p>
          <a:p>
            <a:pPr marL="342900" indent="-342900">
              <a:buFont typeface="Arial"/>
              <a:buChar char="•"/>
            </a:pPr>
            <a:endParaRPr lang="en-US" sz="3000">
              <a:solidFill>
                <a:schemeClr val="bg1"/>
              </a:solidFill>
              <a:latin typeface="Arial"/>
              <a:ea typeface="MS PGothic"/>
              <a:cs typeface="Arial"/>
            </a:endParaRPr>
          </a:p>
          <a:p>
            <a:pPr marL="342900" indent="-342900">
              <a:buFont typeface="Arial"/>
              <a:buChar char="•"/>
            </a:pPr>
            <a:r>
              <a:rPr lang="en-US" sz="3000">
                <a:solidFill>
                  <a:schemeClr val="bg1"/>
                </a:solidFill>
                <a:latin typeface="Arial"/>
                <a:ea typeface="MS PGothic"/>
                <a:cs typeface="Arial"/>
              </a:rPr>
              <a:t>Examined descriptive statistics of respondents through visual inspection and Chi-square analysis on selected questions from the Cannoy (2021) study.</a:t>
            </a:r>
          </a:p>
        </p:txBody>
      </p:sp>
      <p:pic>
        <p:nvPicPr>
          <p:cNvPr id="7" name="Picture 18" descr="Chart, waterfall chart&#10;&#10;Description automatically generated">
            <a:extLst>
              <a:ext uri="{FF2B5EF4-FFF2-40B4-BE49-F238E27FC236}">
                <a16:creationId xmlns:a16="http://schemas.microsoft.com/office/drawing/2014/main" id="{3713168E-0E03-386B-5FA6-0D9852DEA1BB}"/>
              </a:ext>
            </a:extLst>
          </p:cNvPr>
          <p:cNvPicPr>
            <a:picLocks noChangeAspect="1"/>
          </p:cNvPicPr>
          <p:nvPr/>
        </p:nvPicPr>
        <p:blipFill>
          <a:blip r:embed="rId6"/>
          <a:stretch>
            <a:fillRect/>
          </a:stretch>
        </p:blipFill>
        <p:spPr>
          <a:xfrm>
            <a:off x="11119153" y="21481579"/>
            <a:ext cx="10949447" cy="6694419"/>
          </a:xfrm>
          <a:prstGeom prst="rect">
            <a:avLst/>
          </a:prstGeom>
        </p:spPr>
      </p:pic>
      <p:pic>
        <p:nvPicPr>
          <p:cNvPr id="19" name="Picture 19" descr="Chart, waterfall chart&#10;&#10;Description automatically generated">
            <a:extLst>
              <a:ext uri="{FF2B5EF4-FFF2-40B4-BE49-F238E27FC236}">
                <a16:creationId xmlns:a16="http://schemas.microsoft.com/office/drawing/2014/main" id="{D817EA90-D5B3-7940-D47A-66E2A5AE9548}"/>
              </a:ext>
            </a:extLst>
          </p:cNvPr>
          <p:cNvPicPr>
            <a:picLocks noChangeAspect="1"/>
          </p:cNvPicPr>
          <p:nvPr/>
        </p:nvPicPr>
        <p:blipFill>
          <a:blip r:embed="rId7"/>
          <a:stretch>
            <a:fillRect/>
          </a:stretch>
        </p:blipFill>
        <p:spPr>
          <a:xfrm>
            <a:off x="22068360" y="21480511"/>
            <a:ext cx="10962180" cy="6693107"/>
          </a:xfrm>
          <a:prstGeom prst="rect">
            <a:avLst/>
          </a:prstGeom>
        </p:spPr>
      </p:pic>
      <p:sp>
        <p:nvSpPr>
          <p:cNvPr id="21" name="TextBox 20">
            <a:extLst>
              <a:ext uri="{FF2B5EF4-FFF2-40B4-BE49-F238E27FC236}">
                <a16:creationId xmlns:a16="http://schemas.microsoft.com/office/drawing/2014/main" id="{E0CB5234-5CB8-72EB-91A6-F29BB78CD23F}"/>
              </a:ext>
            </a:extLst>
          </p:cNvPr>
          <p:cNvSpPr txBox="1"/>
          <p:nvPr/>
        </p:nvSpPr>
        <p:spPr>
          <a:xfrm>
            <a:off x="11733734" y="28902712"/>
            <a:ext cx="20903310" cy="24006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000">
                <a:solidFill>
                  <a:schemeClr val="bg1"/>
                </a:solidFill>
                <a:latin typeface="Arial"/>
                <a:ea typeface="MS PGothic"/>
                <a:cs typeface="Arial"/>
              </a:rPr>
              <a:t>Statistically significant relationship,  χ2(3, </a:t>
            </a:r>
            <a:r>
              <a:rPr lang="en-US" sz="3000" i="1">
                <a:solidFill>
                  <a:schemeClr val="bg1"/>
                </a:solidFill>
                <a:latin typeface="Arial"/>
                <a:ea typeface="MS PGothic"/>
                <a:cs typeface="Arial"/>
              </a:rPr>
              <a:t>N</a:t>
            </a:r>
            <a:r>
              <a:rPr lang="en-US" sz="3000">
                <a:solidFill>
                  <a:schemeClr val="bg1"/>
                </a:solidFill>
                <a:latin typeface="Arial"/>
                <a:ea typeface="MS PGothic"/>
                <a:cs typeface="Arial"/>
              </a:rPr>
              <a:t>=27) = 22.20, </a:t>
            </a:r>
            <a:r>
              <a:rPr lang="en-US" sz="3000" i="1">
                <a:solidFill>
                  <a:schemeClr val="bg1"/>
                </a:solidFill>
                <a:latin typeface="Arial"/>
                <a:ea typeface="MS PGothic"/>
                <a:cs typeface="Arial"/>
              </a:rPr>
              <a:t>p</a:t>
            </a:r>
            <a:r>
              <a:rPr lang="en-US" sz="3000">
                <a:solidFill>
                  <a:schemeClr val="bg1"/>
                </a:solidFill>
                <a:latin typeface="Arial"/>
                <a:ea typeface="MS PGothic"/>
                <a:cs typeface="Arial"/>
              </a:rPr>
              <a:t>=0.000059, between practitioner level of education and number of years in practice.</a:t>
            </a:r>
            <a:endParaRPr lang="en-US" sz="3000">
              <a:solidFill>
                <a:schemeClr val="bg1"/>
              </a:solidFill>
              <a:cs typeface="Arial"/>
            </a:endParaRPr>
          </a:p>
          <a:p>
            <a:pPr lvl="1" algn="ctr"/>
            <a:endParaRPr lang="en-US" sz="3000">
              <a:solidFill>
                <a:schemeClr val="bg1"/>
              </a:solidFill>
              <a:latin typeface="Arial"/>
              <a:ea typeface="MS PGothic"/>
              <a:cs typeface="Arial"/>
            </a:endParaRPr>
          </a:p>
          <a:p>
            <a:pPr lvl="1" algn="ctr"/>
            <a:r>
              <a:rPr lang="en-US" sz="3000">
                <a:solidFill>
                  <a:schemeClr val="bg1"/>
                </a:solidFill>
                <a:latin typeface="Arial"/>
                <a:ea typeface="MS PGothic"/>
                <a:cs typeface="Arial"/>
              </a:rPr>
              <a:t>Statistically significant relationship, χ</a:t>
            </a:r>
            <a:r>
              <a:rPr lang="en-US" sz="3000" baseline="30000">
                <a:solidFill>
                  <a:schemeClr val="bg1"/>
                </a:solidFill>
                <a:latin typeface="Arial"/>
                <a:ea typeface="MS PGothic"/>
                <a:cs typeface="Arial"/>
              </a:rPr>
              <a:t>2</a:t>
            </a:r>
            <a:r>
              <a:rPr lang="en-US" sz="3000">
                <a:solidFill>
                  <a:schemeClr val="bg1"/>
                </a:solidFill>
                <a:latin typeface="Arial"/>
                <a:ea typeface="MS PGothic"/>
                <a:cs typeface="Arial"/>
              </a:rPr>
              <a:t>(3, </a:t>
            </a:r>
            <a:r>
              <a:rPr lang="en-US" sz="3000" i="1">
                <a:solidFill>
                  <a:schemeClr val="bg1"/>
                </a:solidFill>
                <a:latin typeface="Arial"/>
                <a:ea typeface="MS PGothic"/>
                <a:cs typeface="Arial"/>
              </a:rPr>
              <a:t>N</a:t>
            </a:r>
            <a:r>
              <a:rPr lang="en-US" sz="3000">
                <a:solidFill>
                  <a:schemeClr val="bg1"/>
                </a:solidFill>
                <a:latin typeface="Arial"/>
                <a:ea typeface="MS PGothic"/>
                <a:cs typeface="Arial"/>
              </a:rPr>
              <a:t>=27) = 9.38, </a:t>
            </a:r>
            <a:r>
              <a:rPr lang="en-US" sz="3000" i="1">
                <a:solidFill>
                  <a:schemeClr val="bg1"/>
                </a:solidFill>
                <a:latin typeface="Arial"/>
                <a:ea typeface="MS PGothic"/>
                <a:cs typeface="Arial"/>
              </a:rPr>
              <a:t>p</a:t>
            </a:r>
            <a:r>
              <a:rPr lang="en-US" sz="3000">
                <a:solidFill>
                  <a:schemeClr val="bg1"/>
                </a:solidFill>
                <a:latin typeface="Arial"/>
                <a:ea typeface="MS PGothic"/>
                <a:cs typeface="Arial"/>
              </a:rPr>
              <a:t>=0.024, between level of education and frequency in accessing evidence-based practice resources. </a:t>
            </a:r>
            <a:endParaRPr lang="en-US" sz="3000">
              <a:solidFill>
                <a:schemeClr val="bg1"/>
              </a:solidFill>
              <a:cs typeface="Arial"/>
            </a:endParaRPr>
          </a:p>
        </p:txBody>
      </p:sp>
      <p:pic>
        <p:nvPicPr>
          <p:cNvPr id="22" name="Picture 22">
            <a:extLst>
              <a:ext uri="{FF2B5EF4-FFF2-40B4-BE49-F238E27FC236}">
                <a16:creationId xmlns:a16="http://schemas.microsoft.com/office/drawing/2014/main" id="{88E19C34-4E83-E8E2-A7C4-3E0A22A128DC}"/>
              </a:ext>
            </a:extLst>
          </p:cNvPr>
          <p:cNvPicPr>
            <a:picLocks noChangeAspect="1"/>
          </p:cNvPicPr>
          <p:nvPr/>
        </p:nvPicPr>
        <p:blipFill>
          <a:blip r:embed="rId8"/>
          <a:stretch>
            <a:fillRect/>
          </a:stretch>
        </p:blipFill>
        <p:spPr>
          <a:xfrm>
            <a:off x="-280382" y="32129412"/>
            <a:ext cx="44573209" cy="1668909"/>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7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7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1328</Words>
  <Application>Microsoft Office PowerPoint</Application>
  <PresentationFormat>Custom</PresentationFormat>
  <Paragraphs>91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Arial,Sans-Serif</vt:lpstr>
      <vt:lpstr>Trebuchet MS</vt:lpstr>
      <vt:lpstr>Default Design</vt:lpstr>
      <vt:lpstr>PowerPoint Presentation</vt:lpstr>
    </vt:vector>
  </TitlesOfParts>
  <Company>Graphicsland/MAKESIGNS.COM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to make a scientific poster</dc:title>
  <dc:subject>Template For Scientific Poster Presentation</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Marie Richey</cp:lastModifiedBy>
  <cp:revision>17</cp:revision>
  <dcterms:created xsi:type="dcterms:W3CDTF">2005-06-17T18:14:43Z</dcterms:created>
  <dcterms:modified xsi:type="dcterms:W3CDTF">2023-03-30T15:51:19Z</dcterms:modified>
  <cp:category>scientific poster template</cp:category>
</cp:coreProperties>
</file>