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Lst>
  <p:sldSz cx="43891200" cy="32918400"/>
  <p:notesSz cx="5800725" cy="9094788"/>
  <p:defaultTextStyle>
    <a:defPPr>
      <a:defRPr lang="en-US"/>
    </a:defPPr>
    <a:lvl1pPr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7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7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44C67A-331F-5F39-4C7A-069F38460A6D}" v="83" dt="2024-03-14T14:41:46.390"/>
    <p1510:client id="{9A730619-8BA6-CBBC-4108-E81C3BF76DE1}" v="7" dt="2024-03-14T16:16:09.242"/>
    <p1510:client id="{A42DDB78-F897-334B-6CA3-CBC1C0A2A727}" v="28" dt="2024-03-14T16:21:21.599"/>
    <p1510:client id="{AEE03514-AA6F-075D-A8DB-3F9084030B6E}" v="593" dt="2024-03-14T16:31:18.701"/>
    <p1510:client id="{B858BEF8-20B7-5A81-5E36-CBB844AB89AB}" v="14" dt="2024-03-14T16:44:35.6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0368"/>
        <p:guide pos="13824"/>
      </p:guideLst>
    </p:cSldViewPr>
  </p:slide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5088"/>
            <a:ext cx="37306250" cy="7058025"/>
          </a:xfrm>
        </p:spPr>
        <p:txBody>
          <a:bodyPr numCol="1"/>
          <a:lstStyle/>
          <a:p>
            <a:r>
              <a:rPr lang="en-US"/>
              <a:t>Click to edit Master title style</a:t>
            </a:r>
          </a:p>
        </p:txBody>
      </p:sp>
      <p:sp>
        <p:nvSpPr>
          <p:cNvPr id="3" name="Subtitle 2"/>
          <p:cNvSpPr>
            <a:spLocks noGrp="1"/>
          </p:cNvSpPr>
          <p:nvPr>
            <p:ph type="subTitle" idx="1"/>
          </p:nvPr>
        </p:nvSpPr>
        <p:spPr>
          <a:xfrm>
            <a:off x="6583363" y="18654713"/>
            <a:ext cx="30724475" cy="8410575"/>
          </a:xfrm>
        </p:spPr>
        <p:txBody>
          <a:bodyPr numCol="1"/>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D21273D-8B86-FBA3-B06C-DEE6A0446B86}"/>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5" name="Rectangle 5">
            <a:extLst>
              <a:ext uri="{FF2B5EF4-FFF2-40B4-BE49-F238E27FC236}">
                <a16:creationId xmlns:a16="http://schemas.microsoft.com/office/drawing/2014/main" id="{7DB93522-BE42-7C6E-2425-0E35FC9B1555}"/>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6" name="Rectangle 6">
            <a:extLst>
              <a:ext uri="{FF2B5EF4-FFF2-40B4-BE49-F238E27FC236}">
                <a16:creationId xmlns:a16="http://schemas.microsoft.com/office/drawing/2014/main" id="{E31BEDBC-2FB4-5A3F-E175-AD50FC52A83F}"/>
              </a:ext>
            </a:extLst>
          </p:cNvPr>
          <p:cNvSpPr>
            <a:spLocks noGrp="1" noChangeArrowheads="1"/>
          </p:cNvSpPr>
          <p:nvPr>
            <p:ph type="sldNum" sz="quarter" idx="12"/>
          </p:nvPr>
        </p:nvSpPr>
        <p:spPr>
          <a:ln/>
        </p:spPr>
        <p:txBody>
          <a:bodyPr numCol="1"/>
          <a:lstStyle>
            <a:lvl1pPr>
              <a:defRPr/>
            </a:lvl1pPr>
          </a:lstStyle>
          <a:p>
            <a:fld id="{8E68037A-9B78-594C-A38C-93B1F26F916F}" type="slidenum">
              <a:rPr lang="en-US"/>
              <a:pPr/>
              <a:t>‹#›</a:t>
            </a:fld>
            <a:endParaRPr lang="en-US"/>
          </a:p>
        </p:txBody>
      </p:sp>
    </p:spTree>
    <p:extLst>
      <p:ext uri="{BB962C8B-B14F-4D97-AF65-F5344CB8AC3E}">
        <p14:creationId xmlns:p14="http://schemas.microsoft.com/office/powerpoint/2010/main" val="2291214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p>
        </p:txBody>
      </p:sp>
      <p:sp>
        <p:nvSpPr>
          <p:cNvPr id="3" name="Vertical Text Placeholder 2"/>
          <p:cNvSpPr>
            <a:spLocks noGrp="1"/>
          </p:cNvSpPr>
          <p:nvPr>
            <p:ph type="body" orient="vert" idx="1"/>
          </p:nvPr>
        </p:nvSpPr>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EB67DB6-20BC-E26D-3E4A-E5077812F62A}"/>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5" name="Rectangle 5">
            <a:extLst>
              <a:ext uri="{FF2B5EF4-FFF2-40B4-BE49-F238E27FC236}">
                <a16:creationId xmlns:a16="http://schemas.microsoft.com/office/drawing/2014/main" id="{E45943C9-8387-FDEE-7012-FCFA4248D4F9}"/>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6" name="Rectangle 6">
            <a:extLst>
              <a:ext uri="{FF2B5EF4-FFF2-40B4-BE49-F238E27FC236}">
                <a16:creationId xmlns:a16="http://schemas.microsoft.com/office/drawing/2014/main" id="{8BD16951-6D34-E264-65F6-C9F7C9ED72B3}"/>
              </a:ext>
            </a:extLst>
          </p:cNvPr>
          <p:cNvSpPr>
            <a:spLocks noGrp="1" noChangeArrowheads="1"/>
          </p:cNvSpPr>
          <p:nvPr>
            <p:ph type="sldNum" sz="quarter" idx="12"/>
          </p:nvPr>
        </p:nvSpPr>
        <p:spPr>
          <a:ln/>
        </p:spPr>
        <p:txBody>
          <a:bodyPr numCol="1"/>
          <a:lstStyle>
            <a:lvl1pPr>
              <a:defRPr/>
            </a:lvl1pPr>
          </a:lstStyle>
          <a:p>
            <a:fld id="{5A06512B-A601-2948-8F1E-8F87D6658FE2}" type="slidenum">
              <a:rPr lang="en-US"/>
              <a:pPr/>
              <a:t>‹#›</a:t>
            </a:fld>
            <a:endParaRPr lang="en-US"/>
          </a:p>
        </p:txBody>
      </p:sp>
    </p:spTree>
    <p:extLst>
      <p:ext uri="{BB962C8B-B14F-4D97-AF65-F5344CB8AC3E}">
        <p14:creationId xmlns:p14="http://schemas.microsoft.com/office/powerpoint/2010/main" val="33325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9" y="1316832"/>
            <a:ext cx="9875837" cy="28089225"/>
          </a:xfrm>
        </p:spPr>
        <p:txBody>
          <a:bodyPr vert="eaVert" numCol="1"/>
          <a:lstStyle/>
          <a:p>
            <a:r>
              <a:rPr lang="en-US"/>
              <a:t>Click to edit Master title style</a:t>
            </a:r>
          </a:p>
        </p:txBody>
      </p:sp>
      <p:sp>
        <p:nvSpPr>
          <p:cNvPr id="3" name="Vertical Text Placeholder 2"/>
          <p:cNvSpPr>
            <a:spLocks noGrp="1"/>
          </p:cNvSpPr>
          <p:nvPr>
            <p:ph type="body" orient="vert" idx="1"/>
          </p:nvPr>
        </p:nvSpPr>
        <p:spPr>
          <a:xfrm>
            <a:off x="2193926" y="1316832"/>
            <a:ext cx="29475113" cy="28089225"/>
          </a:xfrm>
        </p:spPr>
        <p:txBody>
          <a:bodyPr vert="eaVert"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A8DBFF7-342C-F748-3452-1CA41F833DF4}"/>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5" name="Rectangle 5">
            <a:extLst>
              <a:ext uri="{FF2B5EF4-FFF2-40B4-BE49-F238E27FC236}">
                <a16:creationId xmlns:a16="http://schemas.microsoft.com/office/drawing/2014/main" id="{B5B44846-8FB1-159A-22CA-521914B942DA}"/>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6" name="Rectangle 6">
            <a:extLst>
              <a:ext uri="{FF2B5EF4-FFF2-40B4-BE49-F238E27FC236}">
                <a16:creationId xmlns:a16="http://schemas.microsoft.com/office/drawing/2014/main" id="{294C3C84-0BE9-CB7E-A2CE-997B42C95437}"/>
              </a:ext>
            </a:extLst>
          </p:cNvPr>
          <p:cNvSpPr>
            <a:spLocks noGrp="1" noChangeArrowheads="1"/>
          </p:cNvSpPr>
          <p:nvPr>
            <p:ph type="sldNum" sz="quarter" idx="12"/>
          </p:nvPr>
        </p:nvSpPr>
        <p:spPr>
          <a:ln/>
        </p:spPr>
        <p:txBody>
          <a:bodyPr numCol="1"/>
          <a:lstStyle>
            <a:lvl1pPr>
              <a:defRPr/>
            </a:lvl1pPr>
          </a:lstStyle>
          <a:p>
            <a:fld id="{67C90CA0-E4D8-9A4A-A725-3AC03124E104}" type="slidenum">
              <a:rPr lang="en-US"/>
              <a:pPr/>
              <a:t>‹#›</a:t>
            </a:fld>
            <a:endParaRPr lang="en-US"/>
          </a:p>
        </p:txBody>
      </p:sp>
    </p:spTree>
    <p:extLst>
      <p:ext uri="{BB962C8B-B14F-4D97-AF65-F5344CB8AC3E}">
        <p14:creationId xmlns:p14="http://schemas.microsoft.com/office/powerpoint/2010/main" val="889449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p>
        </p:txBody>
      </p:sp>
      <p:sp>
        <p:nvSpPr>
          <p:cNvPr id="3" name="Content Placeholder 2"/>
          <p:cNvSpPr>
            <a:spLocks noGrp="1"/>
          </p:cNvSpPr>
          <p:nvPr>
            <p:ph idx="1"/>
          </p:nvPr>
        </p:nvSpPr>
        <p:spPr/>
        <p:txBody>
          <a:bodyPr num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AC546CF-FDA2-A45D-2263-093664476C09}"/>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5" name="Rectangle 5">
            <a:extLst>
              <a:ext uri="{FF2B5EF4-FFF2-40B4-BE49-F238E27FC236}">
                <a16:creationId xmlns:a16="http://schemas.microsoft.com/office/drawing/2014/main" id="{5C95BCF8-1077-EF86-5ECB-F3FFE17DFE85}"/>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6" name="Rectangle 6">
            <a:extLst>
              <a:ext uri="{FF2B5EF4-FFF2-40B4-BE49-F238E27FC236}">
                <a16:creationId xmlns:a16="http://schemas.microsoft.com/office/drawing/2014/main" id="{B0CD12BC-AE3D-F0AB-D3FA-9DDD3453F6D7}"/>
              </a:ext>
            </a:extLst>
          </p:cNvPr>
          <p:cNvSpPr>
            <a:spLocks noGrp="1" noChangeArrowheads="1"/>
          </p:cNvSpPr>
          <p:nvPr>
            <p:ph type="sldNum" sz="quarter" idx="12"/>
          </p:nvPr>
        </p:nvSpPr>
        <p:spPr>
          <a:ln/>
        </p:spPr>
        <p:txBody>
          <a:bodyPr numCol="1"/>
          <a:lstStyle>
            <a:lvl1pPr>
              <a:defRPr/>
            </a:lvl1pPr>
          </a:lstStyle>
          <a:p>
            <a:fld id="{CE82D6CB-35E7-3748-82F9-36A6AF43DC17}" type="slidenum">
              <a:rPr lang="en-US"/>
              <a:pPr/>
              <a:t>‹#›</a:t>
            </a:fld>
            <a:endParaRPr lang="en-US"/>
          </a:p>
        </p:txBody>
      </p:sp>
    </p:spTree>
    <p:extLst>
      <p:ext uri="{BB962C8B-B14F-4D97-AF65-F5344CB8AC3E}">
        <p14:creationId xmlns:p14="http://schemas.microsoft.com/office/powerpoint/2010/main" val="702701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2645"/>
            <a:ext cx="37307838" cy="6538913"/>
          </a:xfrm>
        </p:spPr>
        <p:txBody>
          <a:bodyPr numCol="1"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1745"/>
            <a:ext cx="37307838" cy="7200900"/>
          </a:xfrm>
        </p:spPr>
        <p:txBody>
          <a:bodyPr numCol="1"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6F7813D-3C1D-A85D-5022-FC602B312867}"/>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5" name="Rectangle 5">
            <a:extLst>
              <a:ext uri="{FF2B5EF4-FFF2-40B4-BE49-F238E27FC236}">
                <a16:creationId xmlns:a16="http://schemas.microsoft.com/office/drawing/2014/main" id="{5EB10599-9F39-5501-EA90-6619F7A5ED6F}"/>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6" name="Rectangle 6">
            <a:extLst>
              <a:ext uri="{FF2B5EF4-FFF2-40B4-BE49-F238E27FC236}">
                <a16:creationId xmlns:a16="http://schemas.microsoft.com/office/drawing/2014/main" id="{6216EAEE-4AD9-4A9F-AFFB-1703FBD4BF3E}"/>
              </a:ext>
            </a:extLst>
          </p:cNvPr>
          <p:cNvSpPr>
            <a:spLocks noGrp="1" noChangeArrowheads="1"/>
          </p:cNvSpPr>
          <p:nvPr>
            <p:ph type="sldNum" sz="quarter" idx="12"/>
          </p:nvPr>
        </p:nvSpPr>
        <p:spPr>
          <a:ln/>
        </p:spPr>
        <p:txBody>
          <a:bodyPr numCol="1"/>
          <a:lstStyle>
            <a:lvl1pPr>
              <a:defRPr/>
            </a:lvl1pPr>
          </a:lstStyle>
          <a:p>
            <a:fld id="{3278382A-A268-3C4A-AC59-654BFAD83EA0}" type="slidenum">
              <a:rPr lang="en-US"/>
              <a:pPr/>
              <a:t>‹#›</a:t>
            </a:fld>
            <a:endParaRPr lang="en-US"/>
          </a:p>
        </p:txBody>
      </p:sp>
    </p:spTree>
    <p:extLst>
      <p:ext uri="{BB962C8B-B14F-4D97-AF65-F5344CB8AC3E}">
        <p14:creationId xmlns:p14="http://schemas.microsoft.com/office/powerpoint/2010/main" val="1061090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p>
        </p:txBody>
      </p:sp>
      <p:sp>
        <p:nvSpPr>
          <p:cNvPr id="3" name="Content Placeholder 2"/>
          <p:cNvSpPr>
            <a:spLocks noGrp="1"/>
          </p:cNvSpPr>
          <p:nvPr>
            <p:ph sz="half" idx="1"/>
          </p:nvPr>
        </p:nvSpPr>
        <p:spPr>
          <a:xfrm>
            <a:off x="2193926" y="7679532"/>
            <a:ext cx="19675475" cy="21726525"/>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1" y="7679532"/>
            <a:ext cx="19675475" cy="21726525"/>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83F30CD-368A-92A6-C139-C499996D01E2}"/>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6" name="Rectangle 5">
            <a:extLst>
              <a:ext uri="{FF2B5EF4-FFF2-40B4-BE49-F238E27FC236}">
                <a16:creationId xmlns:a16="http://schemas.microsoft.com/office/drawing/2014/main" id="{F904D13C-9E0A-3003-33B5-922779EF9D56}"/>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7" name="Rectangle 6">
            <a:extLst>
              <a:ext uri="{FF2B5EF4-FFF2-40B4-BE49-F238E27FC236}">
                <a16:creationId xmlns:a16="http://schemas.microsoft.com/office/drawing/2014/main" id="{3C32D024-E021-DA8E-3774-9951C3F21849}"/>
              </a:ext>
            </a:extLst>
          </p:cNvPr>
          <p:cNvSpPr>
            <a:spLocks noGrp="1" noChangeArrowheads="1"/>
          </p:cNvSpPr>
          <p:nvPr>
            <p:ph type="sldNum" sz="quarter" idx="12"/>
          </p:nvPr>
        </p:nvSpPr>
        <p:spPr>
          <a:ln/>
        </p:spPr>
        <p:txBody>
          <a:bodyPr numCol="1"/>
          <a:lstStyle>
            <a:lvl1pPr>
              <a:defRPr/>
            </a:lvl1pPr>
          </a:lstStyle>
          <a:p>
            <a:fld id="{DFA83440-1543-3148-95C3-99A1C69ACC6A}" type="slidenum">
              <a:rPr lang="en-US"/>
              <a:pPr/>
              <a:t>‹#›</a:t>
            </a:fld>
            <a:endParaRPr lang="en-US"/>
          </a:p>
        </p:txBody>
      </p:sp>
    </p:spTree>
    <p:extLst>
      <p:ext uri="{BB962C8B-B14F-4D97-AF65-F5344CB8AC3E}">
        <p14:creationId xmlns:p14="http://schemas.microsoft.com/office/powerpoint/2010/main" val="36072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9213"/>
            <a:ext cx="39503350" cy="5486400"/>
          </a:xfrm>
        </p:spPr>
        <p:txBody>
          <a:bodyPr numCol="1"/>
          <a:lstStyle>
            <a:lvl1pPr>
              <a:defRPr/>
            </a:lvl1pPr>
          </a:lstStyle>
          <a:p>
            <a:r>
              <a:rPr lang="en-US"/>
              <a:t>Click to edit Master title style</a:t>
            </a:r>
          </a:p>
        </p:txBody>
      </p:sp>
      <p:sp>
        <p:nvSpPr>
          <p:cNvPr id="3" name="Text Placeholder 2"/>
          <p:cNvSpPr>
            <a:spLocks noGrp="1"/>
          </p:cNvSpPr>
          <p:nvPr>
            <p:ph type="body" idx="1"/>
          </p:nvPr>
        </p:nvSpPr>
        <p:spPr>
          <a:xfrm>
            <a:off x="2193925" y="7367588"/>
            <a:ext cx="19392900" cy="3071813"/>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6657"/>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9" y="7367588"/>
            <a:ext cx="19400837" cy="3071813"/>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9" y="10439400"/>
            <a:ext cx="19400837" cy="18966657"/>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9FB19B-6311-C88B-DB48-1B83BA22C1E7}"/>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8" name="Rectangle 5">
            <a:extLst>
              <a:ext uri="{FF2B5EF4-FFF2-40B4-BE49-F238E27FC236}">
                <a16:creationId xmlns:a16="http://schemas.microsoft.com/office/drawing/2014/main" id="{B0D4707F-7728-1A48-D1DD-95FCF3D0EDF0}"/>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9" name="Rectangle 6">
            <a:extLst>
              <a:ext uri="{FF2B5EF4-FFF2-40B4-BE49-F238E27FC236}">
                <a16:creationId xmlns:a16="http://schemas.microsoft.com/office/drawing/2014/main" id="{8A7F406D-FE71-4D4E-72F4-748898C7E089}"/>
              </a:ext>
            </a:extLst>
          </p:cNvPr>
          <p:cNvSpPr>
            <a:spLocks noGrp="1" noChangeArrowheads="1"/>
          </p:cNvSpPr>
          <p:nvPr>
            <p:ph type="sldNum" sz="quarter" idx="12"/>
          </p:nvPr>
        </p:nvSpPr>
        <p:spPr>
          <a:ln/>
        </p:spPr>
        <p:txBody>
          <a:bodyPr numCol="1"/>
          <a:lstStyle>
            <a:lvl1pPr>
              <a:defRPr/>
            </a:lvl1pPr>
          </a:lstStyle>
          <a:p>
            <a:fld id="{3099CF51-7AB2-A446-8C75-ED218BEBF099}" type="slidenum">
              <a:rPr lang="en-US"/>
              <a:pPr/>
              <a:t>‹#›</a:t>
            </a:fld>
            <a:endParaRPr lang="en-US"/>
          </a:p>
        </p:txBody>
      </p:sp>
    </p:spTree>
    <p:extLst>
      <p:ext uri="{BB962C8B-B14F-4D97-AF65-F5344CB8AC3E}">
        <p14:creationId xmlns:p14="http://schemas.microsoft.com/office/powerpoint/2010/main" val="1975606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p>
        </p:txBody>
      </p:sp>
      <p:sp>
        <p:nvSpPr>
          <p:cNvPr id="3" name="Rectangle 4">
            <a:extLst>
              <a:ext uri="{FF2B5EF4-FFF2-40B4-BE49-F238E27FC236}">
                <a16:creationId xmlns:a16="http://schemas.microsoft.com/office/drawing/2014/main" id="{B5BB4F47-6D2F-23FF-3CAC-7FDFF7E4D4EE}"/>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4" name="Rectangle 5">
            <a:extLst>
              <a:ext uri="{FF2B5EF4-FFF2-40B4-BE49-F238E27FC236}">
                <a16:creationId xmlns:a16="http://schemas.microsoft.com/office/drawing/2014/main" id="{E55595E5-3236-BE8E-C7B4-01057E9CA683}"/>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5" name="Rectangle 6">
            <a:extLst>
              <a:ext uri="{FF2B5EF4-FFF2-40B4-BE49-F238E27FC236}">
                <a16:creationId xmlns:a16="http://schemas.microsoft.com/office/drawing/2014/main" id="{CB903BC2-5610-72B9-F1B5-4A7BCC205A0D}"/>
              </a:ext>
            </a:extLst>
          </p:cNvPr>
          <p:cNvSpPr>
            <a:spLocks noGrp="1" noChangeArrowheads="1"/>
          </p:cNvSpPr>
          <p:nvPr>
            <p:ph type="sldNum" sz="quarter" idx="12"/>
          </p:nvPr>
        </p:nvSpPr>
        <p:spPr>
          <a:ln/>
        </p:spPr>
        <p:txBody>
          <a:bodyPr numCol="1"/>
          <a:lstStyle>
            <a:lvl1pPr>
              <a:defRPr/>
            </a:lvl1pPr>
          </a:lstStyle>
          <a:p>
            <a:fld id="{62A98324-41BD-244B-8F9A-51270916B585}" type="slidenum">
              <a:rPr lang="en-US"/>
              <a:pPr/>
              <a:t>‹#›</a:t>
            </a:fld>
            <a:endParaRPr lang="en-US"/>
          </a:p>
        </p:txBody>
      </p:sp>
    </p:spTree>
    <p:extLst>
      <p:ext uri="{BB962C8B-B14F-4D97-AF65-F5344CB8AC3E}">
        <p14:creationId xmlns:p14="http://schemas.microsoft.com/office/powerpoint/2010/main" val="1056446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6B71CA7-6CAC-520D-355D-76C1BD476F59}"/>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3" name="Rectangle 5">
            <a:extLst>
              <a:ext uri="{FF2B5EF4-FFF2-40B4-BE49-F238E27FC236}">
                <a16:creationId xmlns:a16="http://schemas.microsoft.com/office/drawing/2014/main" id="{4D973E31-61C4-EDA3-D400-3E7B43A059F5}"/>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4" name="Rectangle 6">
            <a:extLst>
              <a:ext uri="{FF2B5EF4-FFF2-40B4-BE49-F238E27FC236}">
                <a16:creationId xmlns:a16="http://schemas.microsoft.com/office/drawing/2014/main" id="{96F5F679-E91C-20CA-6FAA-7115B5B6417D}"/>
              </a:ext>
            </a:extLst>
          </p:cNvPr>
          <p:cNvSpPr>
            <a:spLocks noGrp="1" noChangeArrowheads="1"/>
          </p:cNvSpPr>
          <p:nvPr>
            <p:ph type="sldNum" sz="quarter" idx="12"/>
          </p:nvPr>
        </p:nvSpPr>
        <p:spPr>
          <a:ln/>
        </p:spPr>
        <p:txBody>
          <a:bodyPr numCol="1"/>
          <a:lstStyle>
            <a:lvl1pPr>
              <a:defRPr/>
            </a:lvl1pPr>
          </a:lstStyle>
          <a:p>
            <a:fld id="{F856C6F8-6EAF-3647-8937-F7730CCE796A}" type="slidenum">
              <a:rPr lang="en-US"/>
              <a:pPr/>
              <a:t>‹#›</a:t>
            </a:fld>
            <a:endParaRPr lang="en-US"/>
          </a:p>
        </p:txBody>
      </p:sp>
    </p:spTree>
    <p:extLst>
      <p:ext uri="{BB962C8B-B14F-4D97-AF65-F5344CB8AC3E}">
        <p14:creationId xmlns:p14="http://schemas.microsoft.com/office/powerpoint/2010/main" val="1991187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09688"/>
            <a:ext cx="14439900" cy="5579270"/>
          </a:xfrm>
        </p:spPr>
        <p:txBody>
          <a:bodyPr numCol="1"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09688"/>
            <a:ext cx="24536400" cy="28096370"/>
          </a:xfrm>
        </p:spPr>
        <p:txBody>
          <a:bodyPr numCol="1"/>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957"/>
            <a:ext cx="14439900" cy="22517100"/>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45FEF0D-9134-7FEA-A478-60EF003FE3C5}"/>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6" name="Rectangle 5">
            <a:extLst>
              <a:ext uri="{FF2B5EF4-FFF2-40B4-BE49-F238E27FC236}">
                <a16:creationId xmlns:a16="http://schemas.microsoft.com/office/drawing/2014/main" id="{F01F08C6-E43B-5E69-39F6-4B0F146CB902}"/>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7" name="Rectangle 6">
            <a:extLst>
              <a:ext uri="{FF2B5EF4-FFF2-40B4-BE49-F238E27FC236}">
                <a16:creationId xmlns:a16="http://schemas.microsoft.com/office/drawing/2014/main" id="{878AA281-CF1D-4DB9-FFCA-FDC90E81B012}"/>
              </a:ext>
            </a:extLst>
          </p:cNvPr>
          <p:cNvSpPr>
            <a:spLocks noGrp="1" noChangeArrowheads="1"/>
          </p:cNvSpPr>
          <p:nvPr>
            <p:ph type="sldNum" sz="quarter" idx="12"/>
          </p:nvPr>
        </p:nvSpPr>
        <p:spPr>
          <a:ln/>
        </p:spPr>
        <p:txBody>
          <a:bodyPr numCol="1"/>
          <a:lstStyle>
            <a:lvl1pPr>
              <a:defRPr/>
            </a:lvl1pPr>
          </a:lstStyle>
          <a:p>
            <a:fld id="{066A9105-9A1A-C447-9463-B04FDAB16FF8}" type="slidenum">
              <a:rPr lang="en-US"/>
              <a:pPr/>
              <a:t>‹#›</a:t>
            </a:fld>
            <a:endParaRPr lang="en-US"/>
          </a:p>
        </p:txBody>
      </p:sp>
    </p:spTree>
    <p:extLst>
      <p:ext uri="{BB962C8B-B14F-4D97-AF65-F5344CB8AC3E}">
        <p14:creationId xmlns:p14="http://schemas.microsoft.com/office/powerpoint/2010/main" val="1980046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4" y="23043358"/>
            <a:ext cx="26335037" cy="2719388"/>
          </a:xfrm>
        </p:spPr>
        <p:txBody>
          <a:bodyPr numCol="1"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4" y="2940845"/>
            <a:ext cx="26335037" cy="19752468"/>
          </a:xfrm>
        </p:spPr>
        <p:txBody>
          <a:bodyPr numCol="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4" y="25762745"/>
            <a:ext cx="26335037" cy="3864768"/>
          </a:xfrm>
        </p:spPr>
        <p:txBody>
          <a:bodyPr numCol="1"/>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04D15D0-BF33-1157-F3F4-BAF4D39C004D}"/>
              </a:ext>
            </a:extLst>
          </p:cNvPr>
          <p:cNvSpPr>
            <a:spLocks noGrp="1" noChangeArrowheads="1"/>
          </p:cNvSpPr>
          <p:nvPr>
            <p:ph type="dt" sz="half" idx="10"/>
          </p:nvPr>
        </p:nvSpPr>
        <p:spPr>
          <a:ln/>
        </p:spPr>
        <p:txBody>
          <a:bodyPr numCol="1"/>
          <a:lstStyle>
            <a:lvl1pPr>
              <a:defRPr/>
            </a:lvl1pPr>
          </a:lstStyle>
          <a:p>
            <a:pPr>
              <a:defRPr/>
            </a:pPr>
            <a:endParaRPr lang="en-US"/>
          </a:p>
        </p:txBody>
      </p:sp>
      <p:sp>
        <p:nvSpPr>
          <p:cNvPr id="6" name="Rectangle 5">
            <a:extLst>
              <a:ext uri="{FF2B5EF4-FFF2-40B4-BE49-F238E27FC236}">
                <a16:creationId xmlns:a16="http://schemas.microsoft.com/office/drawing/2014/main" id="{FA6A9305-7811-5F4B-A1BF-353A8A197F84}"/>
              </a:ext>
            </a:extLst>
          </p:cNvPr>
          <p:cNvSpPr>
            <a:spLocks noGrp="1" noChangeArrowheads="1"/>
          </p:cNvSpPr>
          <p:nvPr>
            <p:ph type="ftr" sz="quarter" idx="11"/>
          </p:nvPr>
        </p:nvSpPr>
        <p:spPr>
          <a:ln/>
        </p:spPr>
        <p:txBody>
          <a:bodyPr numCol="1"/>
          <a:lstStyle>
            <a:lvl1pPr>
              <a:defRPr/>
            </a:lvl1pPr>
          </a:lstStyle>
          <a:p>
            <a:pPr>
              <a:defRPr/>
            </a:pPr>
            <a:endParaRPr lang="en-US"/>
          </a:p>
        </p:txBody>
      </p:sp>
      <p:sp>
        <p:nvSpPr>
          <p:cNvPr id="7" name="Rectangle 6">
            <a:extLst>
              <a:ext uri="{FF2B5EF4-FFF2-40B4-BE49-F238E27FC236}">
                <a16:creationId xmlns:a16="http://schemas.microsoft.com/office/drawing/2014/main" id="{0408B982-C933-851D-4C60-79941569B0AD}"/>
              </a:ext>
            </a:extLst>
          </p:cNvPr>
          <p:cNvSpPr>
            <a:spLocks noGrp="1" noChangeArrowheads="1"/>
          </p:cNvSpPr>
          <p:nvPr>
            <p:ph type="sldNum" sz="quarter" idx="12"/>
          </p:nvPr>
        </p:nvSpPr>
        <p:spPr>
          <a:ln/>
        </p:spPr>
        <p:txBody>
          <a:bodyPr numCol="1"/>
          <a:lstStyle>
            <a:lvl1pPr>
              <a:defRPr/>
            </a:lvl1pPr>
          </a:lstStyle>
          <a:p>
            <a:fld id="{4F43D83D-B264-8841-8E9B-DF5B2AC5D863}" type="slidenum">
              <a:rPr lang="en-US"/>
              <a:pPr/>
              <a:t>‹#›</a:t>
            </a:fld>
            <a:endParaRPr lang="en-US"/>
          </a:p>
        </p:txBody>
      </p:sp>
    </p:spTree>
    <p:extLst>
      <p:ext uri="{BB962C8B-B14F-4D97-AF65-F5344CB8AC3E}">
        <p14:creationId xmlns:p14="http://schemas.microsoft.com/office/powerpoint/2010/main" val="128238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89830E3-A869-79C4-C696-567D7AEB4F48}"/>
              </a:ext>
            </a:extLst>
          </p:cNvPr>
          <p:cNvSpPr>
            <a:spLocks noGrp="1" noChangeArrowheads="1"/>
          </p:cNvSpPr>
          <p:nvPr>
            <p:ph type="title"/>
          </p:nvPr>
        </p:nvSpPr>
        <p:spPr>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206" tIns="188103" rIns="376206" bIns="188103" numCol="1" anchor="ctr" anchorCtr="0" compatLnSpc="1">
            <a:prstTxWarp prst="textNoShape">
              <a:avLst/>
            </a:prstTxWarp>
          </a:bodyPr>
          <a:lstStyle/>
          <a:p>
            <a:pPr lvl="0"/>
            <a:r>
              <a:rPr lang="en-US"/>
              <a:t>Click to edit Master title style</a:t>
            </a:r>
          </a:p>
        </p:txBody>
      </p:sp>
      <p:sp>
        <p:nvSpPr>
          <p:cNvPr id="1027" name="Rectangle 3">
            <a:extLst>
              <a:ext uri="{FF2B5EF4-FFF2-40B4-BE49-F238E27FC236}">
                <a16:creationId xmlns:a16="http://schemas.microsoft.com/office/drawing/2014/main" id="{A4735355-ED13-8A1E-DE18-B5AA3F1DA963}"/>
              </a:ext>
            </a:extLst>
          </p:cNvPr>
          <p:cNvSpPr>
            <a:spLocks noGrp="1" noChangeArrowheads="1"/>
          </p:cNvSpPr>
          <p:nvPr>
            <p:ph type="body" idx="1"/>
          </p:nvPr>
        </p:nvSpPr>
        <p:spPr>
          <a:xfrm>
            <a:off x="2193925" y="7680325"/>
            <a:ext cx="39503350" cy="2172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206" tIns="188103" rIns="376206" bIns="18810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a:extLst>
              <a:ext uri="{FF2B5EF4-FFF2-40B4-BE49-F238E27FC236}">
                <a16:creationId xmlns:a16="http://schemas.microsoft.com/office/drawing/2014/main" id="{534E0917-1432-C3E4-5A66-5FE2D57330D3}"/>
              </a:ext>
            </a:extLst>
          </p:cNvPr>
          <p:cNvSpPr>
            <a:spLocks noGrp="1" noChangeArrowheads="1"/>
          </p:cNvSpPr>
          <p:nvPr>
            <p:ph type="dt" sz="half" idx="2"/>
          </p:nvPr>
        </p:nvSpPr>
        <p:spPr>
          <a:xfrm>
            <a:off x="2193925" y="29978350"/>
            <a:ext cx="102425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eaLnBrk="1" hangingPunct="1">
              <a:defRPr sz="5800">
                <a:latin typeface="Arial" charset="0"/>
                <a:ea typeface="+mn-ea"/>
                <a:cs typeface="+mn-cs"/>
              </a:defRPr>
            </a:lvl1pPr>
          </a:lstStyle>
          <a:p>
            <a:pPr>
              <a:defRPr/>
            </a:pPr>
            <a:endParaRPr lang="en-US"/>
          </a:p>
        </p:txBody>
      </p:sp>
      <p:sp>
        <p:nvSpPr>
          <p:cNvPr id="1029" name="Rectangle 5">
            <a:extLst>
              <a:ext uri="{FF2B5EF4-FFF2-40B4-BE49-F238E27FC236}">
                <a16:creationId xmlns:a16="http://schemas.microsoft.com/office/drawing/2014/main" id="{C91DBE3B-0E4E-3B4C-5E74-E55AE3F0FE1B}"/>
              </a:ext>
            </a:extLst>
          </p:cNvPr>
          <p:cNvSpPr>
            <a:spLocks noGrp="1" noChangeArrowheads="1"/>
          </p:cNvSpPr>
          <p:nvPr>
            <p:ph type="ftr" sz="quarter" idx="3"/>
          </p:nvPr>
        </p:nvSpPr>
        <p:spPr>
          <a:xfrm>
            <a:off x="14995525" y="29978350"/>
            <a:ext cx="139001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algn="ctr" eaLnBrk="1" hangingPunct="1">
              <a:defRPr sz="5800">
                <a:latin typeface="Arial" charset="0"/>
                <a:ea typeface="+mn-ea"/>
                <a:cs typeface="+mn-cs"/>
              </a:defRPr>
            </a:lvl1pPr>
          </a:lstStyle>
          <a:p>
            <a:pPr>
              <a:defRPr/>
            </a:pPr>
            <a:endParaRPr lang="en-US"/>
          </a:p>
        </p:txBody>
      </p:sp>
      <p:sp>
        <p:nvSpPr>
          <p:cNvPr id="1030" name="Rectangle 6">
            <a:extLst>
              <a:ext uri="{FF2B5EF4-FFF2-40B4-BE49-F238E27FC236}">
                <a16:creationId xmlns:a16="http://schemas.microsoft.com/office/drawing/2014/main" id="{6C7D8C10-76EF-E435-D1C3-0625A27E5767}"/>
              </a:ext>
            </a:extLst>
          </p:cNvPr>
          <p:cNvSpPr>
            <a:spLocks noGrp="1" noChangeArrowheads="1"/>
          </p:cNvSpPr>
          <p:nvPr>
            <p:ph type="sldNum" sz="quarter" idx="4"/>
          </p:nvPr>
        </p:nvSpPr>
        <p:spPr>
          <a:xfrm>
            <a:off x="31454725" y="29978350"/>
            <a:ext cx="10242550" cy="2286000"/>
          </a:xfrm>
          <a:prstGeom prst="rect">
            <a:avLst/>
          </a:prstGeom>
          <a:noFill/>
          <a:ln>
            <a:noFill/>
          </a:ln>
          <a:effectLst/>
        </p:spPr>
        <p:txBody>
          <a:bodyPr vert="horz" wrap="square" lIns="376206" tIns="188103" rIns="376206" bIns="188103" numCol="1" anchor="t" anchorCtr="0" compatLnSpc="1">
            <a:prstTxWarp prst="textNoShape">
              <a:avLst/>
            </a:prstTxWarp>
          </a:bodyPr>
          <a:lstStyle>
            <a:lvl1pPr algn="r" eaLnBrk="1" hangingPunct="1">
              <a:defRPr sz="5800"/>
            </a:lvl1pPr>
          </a:lstStyle>
          <a:p>
            <a:fld id="{1F0C57A2-D285-1049-96E8-B41979B298C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ctr" defTabSz="3762375" rtl="0" eaLnBrk="0" fontAlgn="base" hangingPunct="0">
        <a:spcBef>
          <a:spcPct val="0"/>
        </a:spcBef>
        <a:spcAft>
          <a:spcPct val="0"/>
        </a:spcAft>
        <a:defRPr sz="18100">
          <a:solidFill>
            <a:schemeClr val="tx2"/>
          </a:solidFill>
          <a:latin typeface="+mj-lt"/>
          <a:ea typeface="MS PGothic" panose="020B0600070205080204" pitchFamily="34" charset="-128"/>
          <a:cs typeface="ＭＳ Ｐゴシック" charset="0"/>
        </a:defRPr>
      </a:lvl1pPr>
      <a:lvl2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2pPr>
      <a:lvl3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3pPr>
      <a:lvl4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4pPr>
      <a:lvl5pPr algn="ctr" defTabSz="3762375" rtl="0" eaLnBrk="0" fontAlgn="base" hangingPunct="0">
        <a:spcBef>
          <a:spcPct val="0"/>
        </a:spcBef>
        <a:spcAft>
          <a:spcPct val="0"/>
        </a:spcAft>
        <a:defRPr sz="18100">
          <a:solidFill>
            <a:schemeClr val="tx2"/>
          </a:solidFill>
          <a:latin typeface="Arial" pitchFamily="34" charset="0"/>
          <a:ea typeface="MS PGothic" panose="020B0600070205080204" pitchFamily="34" charset="-128"/>
          <a:cs typeface="ＭＳ Ｐゴシック" charset="0"/>
        </a:defRPr>
      </a:lvl5pPr>
      <a:lvl6pPr marL="457200" algn="ctr" defTabSz="3762375" rtl="0" fontAlgn="base">
        <a:spcBef>
          <a:spcPct val="0"/>
        </a:spcBef>
        <a:spcAft>
          <a:spcPct val="0"/>
        </a:spcAft>
        <a:defRPr sz="18100">
          <a:solidFill>
            <a:schemeClr val="tx2"/>
          </a:solidFill>
          <a:latin typeface="Arial" pitchFamily="34" charset="0"/>
        </a:defRPr>
      </a:lvl6pPr>
      <a:lvl7pPr marL="914400" algn="ctr" defTabSz="3762375" rtl="0" fontAlgn="base">
        <a:spcBef>
          <a:spcPct val="0"/>
        </a:spcBef>
        <a:spcAft>
          <a:spcPct val="0"/>
        </a:spcAft>
        <a:defRPr sz="18100">
          <a:solidFill>
            <a:schemeClr val="tx2"/>
          </a:solidFill>
          <a:latin typeface="Arial" pitchFamily="34" charset="0"/>
        </a:defRPr>
      </a:lvl7pPr>
      <a:lvl8pPr marL="1371600" algn="ctr" defTabSz="3762375" rtl="0" fontAlgn="base">
        <a:spcBef>
          <a:spcPct val="0"/>
        </a:spcBef>
        <a:spcAft>
          <a:spcPct val="0"/>
        </a:spcAft>
        <a:defRPr sz="18100">
          <a:solidFill>
            <a:schemeClr val="tx2"/>
          </a:solidFill>
          <a:latin typeface="Arial" pitchFamily="34" charset="0"/>
        </a:defRPr>
      </a:lvl8pPr>
      <a:lvl9pPr marL="1828800" algn="ctr" defTabSz="3762375" rtl="0" fontAlgn="base">
        <a:spcBef>
          <a:spcPct val="0"/>
        </a:spcBef>
        <a:spcAft>
          <a:spcPct val="0"/>
        </a:spcAft>
        <a:defRPr sz="18100">
          <a:solidFill>
            <a:schemeClr val="tx2"/>
          </a:solidFill>
          <a:latin typeface="Arial" pitchFamily="34" charset="0"/>
        </a:defRPr>
      </a:lvl9pPr>
    </p:titleStyle>
    <p:bodyStyle>
      <a:lvl1pPr marL="1411288" indent="-1411288" algn="l" defTabSz="3762375" rtl="0" eaLnBrk="0" fontAlgn="base" hangingPunct="0">
        <a:spcBef>
          <a:spcPct val="20000"/>
        </a:spcBef>
        <a:spcAft>
          <a:spcPct val="0"/>
        </a:spcAft>
        <a:buChar char="•"/>
        <a:defRPr sz="13200">
          <a:solidFill>
            <a:schemeClr val="tx1"/>
          </a:solidFill>
          <a:latin typeface="+mn-lt"/>
          <a:ea typeface="MS PGothic" panose="020B0600070205080204" pitchFamily="34" charset="-128"/>
          <a:cs typeface="ＭＳ Ｐゴシック" charset="0"/>
        </a:defRPr>
      </a:lvl1pPr>
      <a:lvl2pPr marL="3057525" indent="-1176338" algn="l" defTabSz="3762375" rtl="0" eaLnBrk="0" fontAlgn="base" hangingPunct="0">
        <a:spcBef>
          <a:spcPct val="20000"/>
        </a:spcBef>
        <a:spcAft>
          <a:spcPct val="0"/>
        </a:spcAft>
        <a:buChar char="–"/>
        <a:defRPr sz="11500">
          <a:solidFill>
            <a:schemeClr val="tx1"/>
          </a:solidFill>
          <a:latin typeface="+mn-lt"/>
          <a:ea typeface="MS PGothic" panose="020B0600070205080204" pitchFamily="34" charset="-128"/>
        </a:defRPr>
      </a:lvl2pPr>
      <a:lvl3pPr marL="4702175" indent="-939800" algn="l" defTabSz="3762375" rtl="0" eaLnBrk="0" fontAlgn="base" hangingPunct="0">
        <a:spcBef>
          <a:spcPct val="20000"/>
        </a:spcBef>
        <a:spcAft>
          <a:spcPct val="0"/>
        </a:spcAft>
        <a:buChar char="•"/>
        <a:defRPr sz="9800">
          <a:solidFill>
            <a:schemeClr val="tx1"/>
          </a:solidFill>
          <a:latin typeface="+mn-lt"/>
          <a:ea typeface="MS PGothic" panose="020B0600070205080204" pitchFamily="34" charset="-128"/>
        </a:defRPr>
      </a:lvl3pPr>
      <a:lvl4pPr marL="6583363" indent="-941388" algn="l" defTabSz="3762375" rtl="0" eaLnBrk="0" fontAlgn="base" hangingPunct="0">
        <a:spcBef>
          <a:spcPct val="20000"/>
        </a:spcBef>
        <a:spcAft>
          <a:spcPct val="0"/>
        </a:spcAft>
        <a:buChar char="–"/>
        <a:defRPr sz="8200">
          <a:solidFill>
            <a:schemeClr val="tx1"/>
          </a:solidFill>
          <a:latin typeface="+mn-lt"/>
          <a:ea typeface="MS PGothic" panose="020B0600070205080204" pitchFamily="34" charset="-128"/>
        </a:defRPr>
      </a:lvl4pPr>
      <a:lvl5pPr marL="8464550" indent="-939800" algn="l" defTabSz="3762375" rtl="0" eaLnBrk="0" fontAlgn="base" hangingPunct="0">
        <a:spcBef>
          <a:spcPct val="20000"/>
        </a:spcBef>
        <a:spcAft>
          <a:spcPct val="0"/>
        </a:spcAft>
        <a:buChar char="»"/>
        <a:defRPr sz="8200">
          <a:solidFill>
            <a:schemeClr val="tx1"/>
          </a:solidFill>
          <a:latin typeface="+mn-lt"/>
          <a:ea typeface="MS PGothic" panose="020B0600070205080204" pitchFamily="34" charset="-128"/>
        </a:defRPr>
      </a:lvl5pPr>
      <a:lvl6pPr marL="8921750" indent="-939800" algn="l" defTabSz="3762375" rtl="0" fontAlgn="base">
        <a:spcBef>
          <a:spcPct val="20000"/>
        </a:spcBef>
        <a:spcAft>
          <a:spcPct val="0"/>
        </a:spcAft>
        <a:buChar char="»"/>
        <a:defRPr sz="8200">
          <a:solidFill>
            <a:schemeClr val="tx1"/>
          </a:solidFill>
          <a:latin typeface="+mn-lt"/>
        </a:defRPr>
      </a:lvl6pPr>
      <a:lvl7pPr marL="9378950" indent="-939800" algn="l" defTabSz="3762375" rtl="0" fontAlgn="base">
        <a:spcBef>
          <a:spcPct val="20000"/>
        </a:spcBef>
        <a:spcAft>
          <a:spcPct val="0"/>
        </a:spcAft>
        <a:buChar char="»"/>
        <a:defRPr sz="8200">
          <a:solidFill>
            <a:schemeClr val="tx1"/>
          </a:solidFill>
          <a:latin typeface="+mn-lt"/>
        </a:defRPr>
      </a:lvl7pPr>
      <a:lvl8pPr marL="9836150" indent="-939800" algn="l" defTabSz="3762375" rtl="0" fontAlgn="base">
        <a:spcBef>
          <a:spcPct val="20000"/>
        </a:spcBef>
        <a:spcAft>
          <a:spcPct val="0"/>
        </a:spcAft>
        <a:buChar char="»"/>
        <a:defRPr sz="8200">
          <a:solidFill>
            <a:schemeClr val="tx1"/>
          </a:solidFill>
          <a:latin typeface="+mn-lt"/>
        </a:defRPr>
      </a:lvl8pPr>
      <a:lvl9pPr marL="10293350" indent="-939800" algn="l" defTabSz="3762375" rtl="0" fontAlgn="base">
        <a:spcBef>
          <a:spcPct val="20000"/>
        </a:spcBef>
        <a:spcAft>
          <a:spcPct val="0"/>
        </a:spcAft>
        <a:buChar char="»"/>
        <a:defRPr sz="8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dc.gov/healthyyouth/data/yrbs/yrbs_data_summary_and_trends.html" TargetMode="External"/><Relationship Id="rId3" Type="http://schemas.openxmlformats.org/officeDocument/2006/relationships/image" Target="../media/image2.png"/><Relationship Id="rId7" Type="http://schemas.openxmlformats.org/officeDocument/2006/relationships/hyperlink" Target="https://nccd.cdc.gov/youthonline/App/Results.aspxOUT=0&amp;SID=HS&amp;QID=QQ&amp;LID=XX&amp;YID=2021&amp;LID2=&amp;COL=S&amp;ROW1=N&amp;ROW2=N&amp;FR=R1&amp;FG=G1&amp;F"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doi.org/10.1191/1478088706qp063oa" TargetMode="External"/><Relationship Id="rId5" Type="http://schemas.openxmlformats.org/officeDocument/2006/relationships/image" Target="../media/image4.png"/><Relationship Id="rId10" Type="http://schemas.openxmlformats.org/officeDocument/2006/relationships/hyperlink" Target="https://doi.org/10.1006/jado.2000.0302" TargetMode="External"/><Relationship Id="rId4" Type="http://schemas.openxmlformats.org/officeDocument/2006/relationships/image" Target="../media/image3.png"/><Relationship Id="rId9" Type="http://schemas.openxmlformats.org/officeDocument/2006/relationships/hyperlink" Target="https://doi.org/10.1111/sms.1429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E8F4"/>
            </a:gs>
          </a:gsLst>
          <a:lin ang="5400000" scaled="1"/>
        </a:gra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2AD8895-B892-7C65-C7ED-134646A6680D}"/>
              </a:ext>
            </a:extLst>
          </p:cNvPr>
          <p:cNvSpPr>
            <a:spLocks noChangeArrowheads="1"/>
          </p:cNvSpPr>
          <p:nvPr/>
        </p:nvSpPr>
        <p:spPr>
          <a:xfrm>
            <a:off x="-53788" y="7113583"/>
            <a:ext cx="9942442" cy="952592"/>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numCol="1" anchor="ctr"/>
          <a:lstStyle/>
          <a:p>
            <a:pPr algn="ctr" defTabSz="3762375">
              <a:defRPr/>
            </a:pPr>
            <a:r>
              <a:rPr lang="en-US" sz="4800" b="1">
                <a:solidFill>
                  <a:schemeClr val="bg1"/>
                </a:solidFill>
                <a:latin typeface="Arial"/>
                <a:ea typeface="+mn-ea"/>
                <a:cs typeface="Arial"/>
                <a:sym typeface="Symbol" pitchFamily="18" charset="2"/>
              </a:rPr>
              <a:t>Introduction</a:t>
            </a:r>
            <a:endParaRPr lang="en-US" sz="4800" b="1">
              <a:solidFill>
                <a:schemeClr val="bg1"/>
              </a:solidFill>
              <a:latin typeface="Arial"/>
              <a:ea typeface="+mn-ea"/>
              <a:cs typeface="Arial" panose="020B0604020202020204" pitchFamily="34" charset="0"/>
            </a:endParaRPr>
          </a:p>
        </p:txBody>
      </p:sp>
      <p:sp>
        <p:nvSpPr>
          <p:cNvPr id="3" name="Rectangle 27">
            <a:extLst>
              <a:ext uri="{FF2B5EF4-FFF2-40B4-BE49-F238E27FC236}">
                <a16:creationId xmlns:a16="http://schemas.microsoft.com/office/drawing/2014/main" id="{D4C1334A-0BDD-A925-4535-CCA79A6A3BBC}"/>
              </a:ext>
            </a:extLst>
          </p:cNvPr>
          <p:cNvSpPr>
            <a:spLocks noChangeArrowheads="1"/>
          </p:cNvSpPr>
          <p:nvPr/>
        </p:nvSpPr>
        <p:spPr>
          <a:xfrm>
            <a:off x="0" y="0"/>
            <a:ext cx="43891200" cy="2695575"/>
          </a:xfrm>
          <a:prstGeom prst="rect">
            <a:avLst/>
          </a:prstGeom>
          <a:gradFill rotWithShape="1">
            <a:gsLst>
              <a:gs pos="0">
                <a:schemeClr val="bg2"/>
              </a:gs>
              <a:gs pos="50000">
                <a:srgbClr val="001E78"/>
              </a:gs>
              <a:gs pos="100000">
                <a:schemeClr val="bg2"/>
              </a:gs>
            </a:gsLst>
            <a:lin ang="18900000" scaled="1"/>
          </a:gradFill>
          <a:ln w="9525">
            <a:noFill/>
            <a:miter lim="800000"/>
            <a:headEnd/>
            <a:tailEnd/>
          </a:ln>
          <a:effectLst/>
        </p:spPr>
        <p:txBody>
          <a:bodyPr wrap="none" numCol="1" anchor="ctr"/>
          <a:lstStyle/>
          <a:p>
            <a:pPr eaLnBrk="1" hangingPunct="1">
              <a:defRPr/>
            </a:pPr>
            <a:endParaRPr lang="en-US">
              <a:latin typeface="Arial" charset="0"/>
              <a:ea typeface="+mn-ea"/>
            </a:endParaRPr>
          </a:p>
        </p:txBody>
      </p:sp>
      <p:sp>
        <p:nvSpPr>
          <p:cNvPr id="4" name="Rectangle 4">
            <a:extLst>
              <a:ext uri="{FF2B5EF4-FFF2-40B4-BE49-F238E27FC236}">
                <a16:creationId xmlns:a16="http://schemas.microsoft.com/office/drawing/2014/main" id="{5DD406A4-5039-ED36-1B4F-364E8D6A6ED5}"/>
              </a:ext>
            </a:extLst>
          </p:cNvPr>
          <p:cNvSpPr>
            <a:spLocks noChangeArrowheads="1"/>
          </p:cNvSpPr>
          <p:nvPr/>
        </p:nvSpPr>
        <p:spPr>
          <a:xfrm>
            <a:off x="3193057" y="20583"/>
            <a:ext cx="40698143" cy="2686215"/>
          </a:xfrm>
          <a:prstGeom prst="rect">
            <a:avLst/>
          </a:prstGeom>
          <a:gradFill rotWithShape="0">
            <a:gsLst>
              <a:gs pos="0">
                <a:schemeClr val="bg2"/>
              </a:gs>
              <a:gs pos="50000">
                <a:srgbClr val="001E78"/>
              </a:gs>
              <a:gs pos="100000">
                <a:schemeClr val="bg2"/>
              </a:gs>
            </a:gsLst>
            <a:lin ang="18900000" scaled="1"/>
          </a:gradFill>
          <a:ln w="9525">
            <a:noFill/>
            <a:miter lim="800000"/>
            <a:headEnd/>
            <a:tailEnd/>
          </a:ln>
          <a:effectLst/>
        </p:spPr>
        <p:txBody>
          <a:bodyPr lIns="109728" tIns="54864" rIns="109728" bIns="54864" numCol="1" anchor="ctr"/>
          <a:lstStyle/>
          <a:p>
            <a:pPr algn="ctr" defTabSz="3762375">
              <a:defRPr/>
            </a:pPr>
            <a:r>
              <a:rPr lang="en" sz="6000">
                <a:solidFill>
                  <a:schemeClr val="bg1"/>
                </a:solidFill>
                <a:latin typeface="Arial"/>
                <a:ea typeface="+mn-ea"/>
                <a:cs typeface="Times New Roman"/>
              </a:rPr>
              <a:t>Effects of Occupation-Based Services on the Occupational Functioning of Youth in the Alternative School Environment</a:t>
            </a:r>
            <a:endParaRPr lang="en-US">
              <a:ea typeface="+mn-ea"/>
            </a:endParaRPr>
          </a:p>
          <a:p>
            <a:pPr algn="ctr" defTabSz="3762375">
              <a:defRPr/>
            </a:pPr>
            <a:r>
              <a:rPr lang="en" sz="3600">
                <a:solidFill>
                  <a:schemeClr val="bg1"/>
                </a:solidFill>
                <a:latin typeface="Arial"/>
                <a:ea typeface="+mn-ea"/>
                <a:cs typeface="Times New Roman"/>
              </a:rPr>
              <a:t>Mikel Stone, OTD, OTR/L, Brianna Odel, B.S., S/OT, </a:t>
            </a:r>
            <a:r>
              <a:rPr lang="en" sz="3600">
                <a:solidFill>
                  <a:schemeClr val="bg1"/>
                </a:solidFill>
                <a:latin typeface="Arial"/>
                <a:ea typeface="+mn-ea"/>
                <a:cs typeface="Arial"/>
              </a:rPr>
              <a:t>Madylyn Stegbauer B.S., </a:t>
            </a:r>
            <a:r>
              <a:rPr lang="en" sz="3600">
                <a:solidFill>
                  <a:schemeClr val="bg1"/>
                </a:solidFill>
                <a:latin typeface="Arial"/>
                <a:ea typeface="+mn-ea"/>
                <a:cs typeface="Times New Roman"/>
              </a:rPr>
              <a:t>Gina Van Lieu, B.S., S/OT, and Kayleah Wright, B.A., S/OT</a:t>
            </a:r>
          </a:p>
        </p:txBody>
      </p:sp>
      <p:sp>
        <p:nvSpPr>
          <p:cNvPr id="9" name="Rectangle 11">
            <a:extLst>
              <a:ext uri="{FF2B5EF4-FFF2-40B4-BE49-F238E27FC236}">
                <a16:creationId xmlns:a16="http://schemas.microsoft.com/office/drawing/2014/main" id="{3421CD69-2C6E-01F5-6B02-D476C5592E30}"/>
              </a:ext>
            </a:extLst>
          </p:cNvPr>
          <p:cNvSpPr>
            <a:spLocks noChangeArrowheads="1"/>
          </p:cNvSpPr>
          <p:nvPr/>
        </p:nvSpPr>
        <p:spPr>
          <a:xfrm>
            <a:off x="10484190" y="12261002"/>
            <a:ext cx="22290746" cy="1043887"/>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numCol="1" anchor="ctr"/>
          <a:lstStyle/>
          <a:p>
            <a:pPr algn="ctr" defTabSz="3762375" eaLnBrk="1" hangingPunct="1">
              <a:defRPr/>
            </a:pPr>
            <a:r>
              <a:rPr lang="en-US" sz="4800" b="1">
                <a:solidFill>
                  <a:schemeClr val="bg1"/>
                </a:solidFill>
                <a:latin typeface="Arial"/>
                <a:ea typeface="+mn-ea"/>
                <a:cs typeface="Arial"/>
                <a:sym typeface="Symbol" pitchFamily="18" charset="2"/>
              </a:rPr>
              <a:t>Methods</a:t>
            </a:r>
            <a:r>
              <a:rPr lang="en-US" sz="4800" b="1">
                <a:latin typeface="Arial"/>
                <a:ea typeface="+mn-ea"/>
                <a:cs typeface="Arial"/>
              </a:rPr>
              <a:t> </a:t>
            </a:r>
            <a:endParaRPr lang="en-US" sz="4800" b="1">
              <a:solidFill>
                <a:schemeClr val="bg1"/>
              </a:solidFill>
              <a:latin typeface="Arial"/>
              <a:ea typeface="+mn-ea"/>
              <a:cs typeface="Arial"/>
            </a:endParaRPr>
          </a:p>
        </p:txBody>
      </p:sp>
      <p:sp>
        <p:nvSpPr>
          <p:cNvPr id="7" name="Rectangle 12">
            <a:extLst>
              <a:ext uri="{FF2B5EF4-FFF2-40B4-BE49-F238E27FC236}">
                <a16:creationId xmlns:a16="http://schemas.microsoft.com/office/drawing/2014/main" id="{07066A35-C157-7A9C-7976-DC2F29E3785C}"/>
              </a:ext>
            </a:extLst>
          </p:cNvPr>
          <p:cNvSpPr>
            <a:spLocks noChangeArrowheads="1"/>
          </p:cNvSpPr>
          <p:nvPr/>
        </p:nvSpPr>
        <p:spPr>
          <a:xfrm>
            <a:off x="-12940" y="20147972"/>
            <a:ext cx="32571954" cy="1335105"/>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numCol="1" anchor="ctr"/>
          <a:lstStyle/>
          <a:p>
            <a:pPr algn="ctr" defTabSz="3762375" eaLnBrk="1" hangingPunct="1">
              <a:defRPr/>
            </a:pPr>
            <a:r>
              <a:rPr lang="en-US" sz="4800" b="1">
                <a:solidFill>
                  <a:schemeClr val="bg1"/>
                </a:solidFill>
                <a:latin typeface="Arial"/>
                <a:ea typeface="+mn-ea"/>
                <a:cs typeface="Arial"/>
                <a:sym typeface="Symbol" pitchFamily="18" charset="2"/>
              </a:rPr>
              <a:t>Results</a:t>
            </a:r>
            <a:endParaRPr lang="en-US" sz="4800" b="1">
              <a:solidFill>
                <a:schemeClr val="bg1"/>
              </a:solidFill>
              <a:latin typeface="Arial"/>
              <a:ea typeface="+mn-ea"/>
              <a:cs typeface="Arial"/>
            </a:endParaRPr>
          </a:p>
        </p:txBody>
      </p:sp>
      <p:sp>
        <p:nvSpPr>
          <p:cNvPr id="8" name="Rectangle 15">
            <a:extLst>
              <a:ext uri="{FF2B5EF4-FFF2-40B4-BE49-F238E27FC236}">
                <a16:creationId xmlns:a16="http://schemas.microsoft.com/office/drawing/2014/main" id="{2B41D5C7-F753-5692-4409-9C8886FB4EBD}"/>
              </a:ext>
            </a:extLst>
          </p:cNvPr>
          <p:cNvSpPr>
            <a:spLocks noChangeArrowheads="1"/>
          </p:cNvSpPr>
          <p:nvPr/>
        </p:nvSpPr>
        <p:spPr>
          <a:xfrm>
            <a:off x="1" y="13495050"/>
            <a:ext cx="10028711" cy="898804"/>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numCol="1" anchor="ctr"/>
          <a:lstStyle/>
          <a:p>
            <a:pPr algn="ctr" defTabSz="3762375" eaLnBrk="1" hangingPunct="1">
              <a:defRPr/>
            </a:pPr>
            <a:r>
              <a:rPr lang="en-US" sz="4800" b="1">
                <a:solidFill>
                  <a:schemeClr val="bg1"/>
                </a:solidFill>
                <a:latin typeface="Arial"/>
                <a:ea typeface="+mn-ea"/>
                <a:cs typeface="Arial"/>
              </a:rPr>
              <a:t>Purpose/Problem</a:t>
            </a:r>
            <a:endParaRPr lang="en-US" sz="4800" b="1">
              <a:solidFill>
                <a:schemeClr val="bg1"/>
              </a:solidFill>
              <a:latin typeface="Arial"/>
              <a:ea typeface="+mn-ea"/>
              <a:cs typeface="Times New Roman"/>
            </a:endParaRPr>
          </a:p>
        </p:txBody>
      </p:sp>
      <p:sp>
        <p:nvSpPr>
          <p:cNvPr id="6" name="Rectangle 17">
            <a:extLst>
              <a:ext uri="{FF2B5EF4-FFF2-40B4-BE49-F238E27FC236}">
                <a16:creationId xmlns:a16="http://schemas.microsoft.com/office/drawing/2014/main" id="{D68F6EE4-A08A-A4E2-5970-88E4C31D893A}"/>
              </a:ext>
            </a:extLst>
          </p:cNvPr>
          <p:cNvSpPr>
            <a:spLocks noChangeArrowheads="1"/>
          </p:cNvSpPr>
          <p:nvPr/>
        </p:nvSpPr>
        <p:spPr>
          <a:xfrm>
            <a:off x="-1103" y="2857493"/>
            <a:ext cx="9942441" cy="931286"/>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numCol="1" anchor="ctr"/>
          <a:lstStyle/>
          <a:p>
            <a:pPr algn="ctr" defTabSz="3762375" eaLnBrk="1" hangingPunct="1">
              <a:defRPr/>
            </a:pPr>
            <a:r>
              <a:rPr lang="en-US" sz="4800" b="1">
                <a:solidFill>
                  <a:schemeClr val="bg1"/>
                </a:solidFill>
                <a:latin typeface="Arial"/>
                <a:ea typeface="+mn-ea"/>
                <a:cs typeface="Arial"/>
              </a:rPr>
              <a:t>Research</a:t>
            </a:r>
            <a:r>
              <a:rPr lang="en-US" sz="4800" b="1">
                <a:latin typeface="Arial"/>
                <a:ea typeface="+mn-ea"/>
                <a:cs typeface="Arial"/>
              </a:rPr>
              <a:t> </a:t>
            </a:r>
            <a:r>
              <a:rPr lang="en-US" sz="4800" b="1">
                <a:solidFill>
                  <a:schemeClr val="bg1"/>
                </a:solidFill>
                <a:latin typeface="Arial"/>
                <a:ea typeface="+mn-ea"/>
                <a:cs typeface="Arial"/>
              </a:rPr>
              <a:t>Question</a:t>
            </a:r>
          </a:p>
        </p:txBody>
      </p:sp>
      <p:sp>
        <p:nvSpPr>
          <p:cNvPr id="2075" name="Rectangle 29">
            <a:extLst>
              <a:ext uri="{FF2B5EF4-FFF2-40B4-BE49-F238E27FC236}">
                <a16:creationId xmlns:a16="http://schemas.microsoft.com/office/drawing/2014/main" id="{A82956FB-B5A2-D06E-C657-B0FB566F255D}"/>
              </a:ext>
            </a:extLst>
          </p:cNvPr>
          <p:cNvSpPr>
            <a:spLocks noChangeArrowheads="1"/>
          </p:cNvSpPr>
          <p:nvPr/>
        </p:nvSpPr>
        <p:spPr>
          <a:xfrm>
            <a:off x="152940" y="32930211"/>
            <a:ext cx="43783624" cy="369608"/>
          </a:xfrm>
          <a:prstGeom prst="rect">
            <a:avLst/>
          </a:prstGeom>
          <a:gradFill rotWithShape="0">
            <a:gsLst>
              <a:gs pos="0">
                <a:schemeClr val="bg2"/>
              </a:gs>
              <a:gs pos="50000">
                <a:srgbClr val="001E78"/>
              </a:gs>
              <a:gs pos="100000">
                <a:schemeClr val="bg2"/>
              </a:gs>
            </a:gsLst>
            <a:lin ang="18900000" scaled="1"/>
          </a:gradFill>
          <a:ln w="9525">
            <a:noFill/>
            <a:miter lim="800000"/>
            <a:headEnd/>
            <a:tailEnd/>
          </a:ln>
          <a:effectLst/>
        </p:spPr>
        <p:txBody>
          <a:bodyPr lIns="109728" tIns="54864" rIns="109728" bIns="54864" numCol="1" anchor="ctr"/>
          <a:lstStyle>
            <a:lvl1pPr defTabSz="3762375" eaLnBrk="0" hangingPunct="0">
              <a:defRPr sz="7400">
                <a:solidFill>
                  <a:schemeClr val="tx1"/>
                </a:solidFill>
                <a:latin typeface="Arial" panose="020B0604020202020204" pitchFamily="34" charset="0"/>
                <a:ea typeface="MS PGothic" panose="020B0600070205080204" pitchFamily="34" charset="-128"/>
              </a:defRPr>
            </a:lvl1pPr>
            <a:lvl2pPr marL="742950" indent="-285750" defTabSz="3762375" eaLnBrk="0" hangingPunct="0">
              <a:defRPr sz="7400">
                <a:solidFill>
                  <a:schemeClr val="tx1"/>
                </a:solidFill>
                <a:latin typeface="Arial" panose="020B0604020202020204" pitchFamily="34" charset="0"/>
                <a:ea typeface="MS PGothic" panose="020B0600070205080204" pitchFamily="34" charset="-128"/>
              </a:defRPr>
            </a:lvl2pPr>
            <a:lvl3pPr marL="1143000" indent="-228600" defTabSz="3762375" eaLnBrk="0" hangingPunct="0">
              <a:defRPr sz="7400">
                <a:solidFill>
                  <a:schemeClr val="tx1"/>
                </a:solidFill>
                <a:latin typeface="Arial" panose="020B0604020202020204" pitchFamily="34" charset="0"/>
                <a:ea typeface="MS PGothic" panose="020B0600070205080204" pitchFamily="34" charset="-128"/>
              </a:defRPr>
            </a:lvl3pPr>
            <a:lvl4pPr marL="1600200" indent="-228600" defTabSz="3762375" eaLnBrk="0" hangingPunct="0">
              <a:defRPr sz="7400">
                <a:solidFill>
                  <a:schemeClr val="tx1"/>
                </a:solidFill>
                <a:latin typeface="Arial" panose="020B0604020202020204" pitchFamily="34" charset="0"/>
                <a:ea typeface="MS PGothic" panose="020B0600070205080204" pitchFamily="34" charset="-128"/>
              </a:defRPr>
            </a:lvl4pPr>
            <a:lvl5pPr marL="2057400" indent="-228600" defTabSz="3762375" eaLnBrk="0" hangingPunct="0">
              <a:defRPr sz="7400">
                <a:solidFill>
                  <a:schemeClr val="tx1"/>
                </a:solidFill>
                <a:latin typeface="Arial" panose="020B0604020202020204" pitchFamily="34" charset="0"/>
                <a:ea typeface="MS PGothic" panose="020B0600070205080204" pitchFamily="34" charset="-128"/>
              </a:defRPr>
            </a:lvl5pPr>
            <a:lvl6pPr marL="25146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6pPr>
            <a:lvl7pPr marL="29718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7pPr>
            <a:lvl8pPr marL="34290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8pPr>
            <a:lvl9pPr marL="3886200" indent="-228600" defTabSz="3762375" eaLnBrk="0" fontAlgn="base" hangingPunct="0">
              <a:spcBef>
                <a:spcPct val="0"/>
              </a:spcBef>
              <a:spcAft>
                <a:spcPct val="0"/>
              </a:spcAft>
              <a:defRPr sz="7400">
                <a:solidFill>
                  <a:schemeClr val="tx1"/>
                </a:solidFill>
                <a:latin typeface="Arial" panose="020B0604020202020204" pitchFamily="34" charset="0"/>
                <a:ea typeface="MS PGothic" panose="020B0600070205080204" pitchFamily="34" charset="-128"/>
              </a:defRPr>
            </a:lvl9pPr>
          </a:lstStyle>
          <a:p>
            <a:pPr eaLnBrk="1" hangingPunct="1">
              <a:defRPr/>
            </a:pPr>
            <a:r>
              <a:rPr lang="en-US">
                <a:solidFill>
                  <a:schemeClr val="bg1"/>
                </a:solidFill>
                <a:sym typeface="Symbol" panose="05050102010706020507" pitchFamily="18" charset="2"/>
              </a:rPr>
              <a:t>                                             </a:t>
            </a:r>
          </a:p>
        </p:txBody>
      </p:sp>
      <p:sp>
        <p:nvSpPr>
          <p:cNvPr id="2072" name="AutoShape 40" descr="http://www.surveymonkey.com/MChart.ashx?sm=cBMW6fVkRiZ4rz1YHxCXkG3IAN2G9Nj2YJynrdTTFiPLU2q6nP9yC9%2bXkIGWn6Her3r7vFeDCMUD0AaysoJOx9SN8bFdu7z%2bQO9WuNFl8Wo%3d&amp;cp=1|461&amp;d=0.13191476654667544">
            <a:extLst>
              <a:ext uri="{FF2B5EF4-FFF2-40B4-BE49-F238E27FC236}">
                <a16:creationId xmlns:a16="http://schemas.microsoft.com/office/drawing/2014/main" id="{0F838B15-B929-3F1E-CDD1-EB2C1E3EF8C4}"/>
              </a:ext>
            </a:extLst>
          </p:cNvPr>
          <p:cNvSpPr>
            <a:spLocks noChangeAspect="1" noChangeArrowheads="1"/>
          </p:cNvSpPr>
          <p:nvPr/>
        </p:nvSpPr>
        <p:spPr>
          <a:xfrm>
            <a:off x="212677" y="6029074"/>
            <a:ext cx="9472821" cy="4423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numCol="1" anchor="t"/>
          <a:lstStyle>
            <a:lvl1pPr>
              <a:spcBef>
                <a:spcPct val="20000"/>
              </a:spcBef>
              <a:buChar char="•"/>
              <a:defRPr sz="1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15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98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82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8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8200">
                <a:solidFill>
                  <a:schemeClr val="tx1"/>
                </a:solidFill>
                <a:latin typeface="Arial" panose="020B0604020202020204" pitchFamily="34" charset="0"/>
                <a:ea typeface="MS PGothic" panose="020B0600070205080204" pitchFamily="34" charset="-128"/>
              </a:defRPr>
            </a:lvl9pPr>
          </a:lstStyle>
          <a:p>
            <a:pPr eaLnBrk="1" hangingPunct="1">
              <a:buNone/>
            </a:pPr>
            <a:endParaRPr lang="en-US" sz="3000"/>
          </a:p>
        </p:txBody>
      </p:sp>
      <p:pic>
        <p:nvPicPr>
          <p:cNvPr id="11" name="Picture 10" descr="nB9xb6Ax_400x400.jpg">
            <a:extLst>
              <a:ext uri="{FF2B5EF4-FFF2-40B4-BE49-F238E27FC236}">
                <a16:creationId xmlns:a16="http://schemas.microsoft.com/office/drawing/2014/main" id="{9A16757B-D98F-2DA3-E2B5-AD8DC007847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617538" y="252413"/>
            <a:ext cx="2197100"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F31C9C96-D9EE-402C-BE46-8010A2F15BA6}"/>
              </a:ext>
            </a:extLst>
          </p:cNvPr>
          <p:cNvSpPr txBox="1"/>
          <p:nvPr/>
        </p:nvSpPr>
        <p:spPr>
          <a:xfrm>
            <a:off x="156549" y="4108497"/>
            <a:ext cx="9419033" cy="2708434"/>
          </a:xfrm>
          <a:prstGeom prst="rect">
            <a:avLst/>
          </a:prstGeom>
          <a:noFill/>
        </p:spPr>
        <p:txBody>
          <a:bodyPr wrap="square" lIns="91440" tIns="45720" rIns="91440" bIns="45720" numCol="1" rtlCol="0" anchor="t">
            <a:spAutoFit/>
          </a:bodyPr>
          <a:lstStyle/>
          <a:p>
            <a:r>
              <a:rPr lang="en" sz="3400">
                <a:latin typeface="Arial"/>
                <a:ea typeface="MS PGothic"/>
                <a:cs typeface="Times New Roman"/>
              </a:rPr>
              <a:t>What impact do occupation-based interventions have on the occupational functioning of leisure for at-risk adolescents in the alternative school setting as measured by the Social Profile Assessment and pre-post Visual Analog Scale? </a:t>
            </a:r>
            <a:endParaRPr lang="en-US" sz="3400">
              <a:latin typeface="Arial"/>
              <a:ea typeface="MS PGothic"/>
              <a:cs typeface="Times New Roman"/>
            </a:endParaRPr>
          </a:p>
        </p:txBody>
      </p:sp>
      <p:sp>
        <p:nvSpPr>
          <p:cNvPr id="13" name="TextBox 12">
            <a:extLst>
              <a:ext uri="{FF2B5EF4-FFF2-40B4-BE49-F238E27FC236}">
                <a16:creationId xmlns:a16="http://schemas.microsoft.com/office/drawing/2014/main" id="{F2D97263-3DB1-48F1-9ED3-9BCE7B4CF44C}"/>
              </a:ext>
            </a:extLst>
          </p:cNvPr>
          <p:cNvSpPr txBox="1"/>
          <p:nvPr/>
        </p:nvSpPr>
        <p:spPr>
          <a:xfrm>
            <a:off x="33456364" y="4033656"/>
            <a:ext cx="10385754" cy="16682003"/>
          </a:xfrm>
          <a:prstGeom prst="rect">
            <a:avLst/>
          </a:prstGeom>
          <a:noFill/>
        </p:spPr>
        <p:txBody>
          <a:bodyPr wrap="square" lIns="91440" tIns="45720" rIns="91440" bIns="45720" numCol="1" rtlCol="0" anchor="t">
            <a:spAutoFit/>
          </a:bodyPr>
          <a:lstStyle/>
          <a:p>
            <a:pPr>
              <a:lnSpc>
                <a:spcPct val="90000"/>
              </a:lnSpc>
              <a:spcBef>
                <a:spcPts val="1000"/>
              </a:spcBef>
              <a:spcAft>
                <a:spcPts val="0"/>
              </a:spcAft>
            </a:pPr>
            <a:r>
              <a:rPr lang="en-US" sz="3300" b="1">
                <a:latin typeface="Arial"/>
                <a:ea typeface="MS PGothic"/>
                <a:cs typeface="Arial"/>
              </a:rPr>
              <a:t>Findings</a:t>
            </a:r>
            <a:endParaRPr lang="en-US" sz="3300" b="1">
              <a:latin typeface="Arial"/>
              <a:cs typeface="Arial"/>
            </a:endParaRPr>
          </a:p>
          <a:p>
            <a:pPr marL="1028700" lvl="1" indent="-571500">
              <a:lnSpc>
                <a:spcPct val="90000"/>
              </a:lnSpc>
              <a:spcBef>
                <a:spcPts val="500"/>
              </a:spcBef>
              <a:spcAft>
                <a:spcPts val="0"/>
              </a:spcAft>
              <a:buFont typeface="Arial" panose="020B0604020202020204" pitchFamily="34" charset="0"/>
              <a:buChar char="•"/>
            </a:pPr>
            <a:r>
              <a:rPr lang="en-US" sz="3300">
                <a:latin typeface="Arial"/>
                <a:ea typeface="MS PGothic"/>
                <a:cs typeface="Arial"/>
              </a:rPr>
              <a:t>Occupation-based leisure interventions were highly successful in providing ideas for fun activities that the participants could learn/would be willing to do again.</a:t>
            </a:r>
          </a:p>
          <a:p>
            <a:pPr marL="1028700" lvl="1" indent="-571500">
              <a:lnSpc>
                <a:spcPct val="90000"/>
              </a:lnSpc>
              <a:spcBef>
                <a:spcPts val="500"/>
              </a:spcBef>
              <a:spcAft>
                <a:spcPts val="0"/>
              </a:spcAft>
              <a:buFont typeface="Arial" panose="020B0604020202020204" pitchFamily="34" charset="0"/>
              <a:buChar char="•"/>
            </a:pPr>
            <a:r>
              <a:rPr lang="en-US" sz="3300">
                <a:latin typeface="Arial"/>
                <a:ea typeface="MS PGothic"/>
                <a:cs typeface="Arial"/>
              </a:rPr>
              <a:t>Influence scores for the participants showed there was a favorable outcome from the occupation-based leisure interventions.</a:t>
            </a:r>
          </a:p>
          <a:p>
            <a:pPr marL="1028700" lvl="1" indent="-571500">
              <a:lnSpc>
                <a:spcPct val="90000"/>
              </a:lnSpc>
              <a:spcBef>
                <a:spcPts val="500"/>
              </a:spcBef>
              <a:spcAft>
                <a:spcPts val="0"/>
              </a:spcAft>
              <a:buFont typeface="Arial" panose="020B0604020202020204" pitchFamily="34" charset="0"/>
              <a:buChar char="•"/>
            </a:pPr>
            <a:r>
              <a:rPr lang="en" sz="3300">
                <a:latin typeface="Arial"/>
                <a:ea typeface="MS PGothic"/>
                <a:cs typeface="Arial"/>
              </a:rPr>
              <a:t>Occupation-based leisure interventions did not have a direct effect on social participation scores.</a:t>
            </a:r>
          </a:p>
          <a:p>
            <a:r>
              <a:rPr lang="en-US" sz="3300" b="1">
                <a:latin typeface="Arial"/>
                <a:ea typeface="MS PGothic"/>
                <a:cs typeface="Arial"/>
              </a:rPr>
              <a:t>Strengths</a:t>
            </a:r>
            <a:endParaRPr lang="en-US" sz="3300" b="1">
              <a:latin typeface="Arial"/>
              <a:cs typeface="Arial"/>
            </a:endParaRPr>
          </a:p>
          <a:p>
            <a:pPr marL="1028700" lvl="1" indent="-571500">
              <a:buFont typeface="Arial"/>
              <a:buChar char="•"/>
            </a:pPr>
            <a:r>
              <a:rPr lang="en-US" sz="3300">
                <a:latin typeface="Arial"/>
                <a:ea typeface="MS PGothic"/>
                <a:cs typeface="Arial"/>
              </a:rPr>
              <a:t>Positive group interactions and rapport building created a positive environment.</a:t>
            </a:r>
            <a:endParaRPr lang="en-US" sz="3300">
              <a:latin typeface="Arial"/>
              <a:cs typeface="Arial"/>
            </a:endParaRPr>
          </a:p>
          <a:p>
            <a:pPr marL="1028700" lvl="1" indent="-571500">
              <a:lnSpc>
                <a:spcPct val="90000"/>
              </a:lnSpc>
              <a:spcBef>
                <a:spcPts val="500"/>
              </a:spcBef>
              <a:spcAft>
                <a:spcPts val="0"/>
              </a:spcAft>
              <a:buFont typeface="Arial"/>
              <a:buChar char="•"/>
            </a:pPr>
            <a:r>
              <a:rPr lang="en" sz="3300">
                <a:latin typeface="Arial"/>
                <a:ea typeface="MS PGothic"/>
                <a:cs typeface="Arial"/>
              </a:rPr>
              <a:t>Interventions administered increased awareness of pro-social leisure.</a:t>
            </a:r>
          </a:p>
          <a:p>
            <a:pPr marL="1028700" lvl="1" indent="-571500">
              <a:lnSpc>
                <a:spcPct val="90000"/>
              </a:lnSpc>
              <a:spcBef>
                <a:spcPts val="500"/>
              </a:spcBef>
              <a:spcAft>
                <a:spcPts val="0"/>
              </a:spcAft>
              <a:buFont typeface="Arial"/>
              <a:buChar char="•"/>
            </a:pPr>
            <a:r>
              <a:rPr lang="en" sz="3300">
                <a:latin typeface="Arial"/>
                <a:ea typeface="MS PGothic"/>
                <a:cs typeface="Arial"/>
              </a:rPr>
              <a:t>Person-Environment-Occupation (PEO) model utilized to better understand students </a:t>
            </a:r>
            <a:r>
              <a:rPr lang="en" sz="3300" i="1">
                <a:latin typeface="Arial"/>
                <a:ea typeface="MS PGothic"/>
                <a:cs typeface="Arial"/>
              </a:rPr>
              <a:t>(person)</a:t>
            </a:r>
            <a:r>
              <a:rPr lang="en" sz="3300">
                <a:latin typeface="Arial"/>
                <a:ea typeface="MS PGothic"/>
                <a:cs typeface="Arial"/>
              </a:rPr>
              <a:t> and how they interact with leisure activities </a:t>
            </a:r>
            <a:r>
              <a:rPr lang="en" sz="3300" i="1">
                <a:latin typeface="Arial"/>
                <a:ea typeface="MS PGothic"/>
                <a:cs typeface="Arial"/>
              </a:rPr>
              <a:t>(occupation)</a:t>
            </a:r>
            <a:r>
              <a:rPr lang="en" sz="3300">
                <a:latin typeface="Arial"/>
                <a:ea typeface="MS PGothic"/>
                <a:cs typeface="Arial"/>
              </a:rPr>
              <a:t> within their </a:t>
            </a:r>
            <a:r>
              <a:rPr lang="en" sz="3300" i="1">
                <a:latin typeface="Arial"/>
                <a:ea typeface="MS PGothic"/>
                <a:cs typeface="Arial"/>
              </a:rPr>
              <a:t>environment</a:t>
            </a:r>
            <a:r>
              <a:rPr lang="en" sz="3300">
                <a:latin typeface="Arial"/>
                <a:ea typeface="MS PGothic"/>
                <a:cs typeface="Arial"/>
              </a:rPr>
              <a:t>.</a:t>
            </a:r>
            <a:endParaRPr lang="en-US" sz="3300" b="1">
              <a:latin typeface="Arial"/>
              <a:cs typeface="Arial"/>
            </a:endParaRPr>
          </a:p>
          <a:p>
            <a:pPr>
              <a:lnSpc>
                <a:spcPct val="90000"/>
              </a:lnSpc>
              <a:spcBef>
                <a:spcPts val="500"/>
              </a:spcBef>
              <a:spcAft>
                <a:spcPts val="0"/>
              </a:spcAft>
            </a:pPr>
            <a:r>
              <a:rPr lang="en-US" sz="3300" b="1">
                <a:latin typeface="Arial"/>
                <a:ea typeface="MS PGothic"/>
                <a:cs typeface="Arial"/>
              </a:rPr>
              <a:t>Limitations</a:t>
            </a:r>
            <a:endParaRPr lang="en-US" sz="3300" b="1">
              <a:latin typeface="Arial"/>
              <a:cs typeface="Arial"/>
            </a:endParaRPr>
          </a:p>
          <a:p>
            <a:pPr marL="742950" lvl="1" indent="-285750">
              <a:lnSpc>
                <a:spcPct val="90000"/>
              </a:lnSpc>
              <a:spcBef>
                <a:spcPts val="500"/>
              </a:spcBef>
              <a:spcAft>
                <a:spcPts val="0"/>
              </a:spcAft>
              <a:buFont typeface="Arial"/>
              <a:buChar char="•"/>
            </a:pPr>
            <a:r>
              <a:rPr lang="en-US" sz="3300">
                <a:latin typeface="Arial"/>
                <a:ea typeface="MS PGothic"/>
                <a:cs typeface="Arial"/>
              </a:rPr>
              <a:t>Small sample size</a:t>
            </a:r>
          </a:p>
          <a:p>
            <a:pPr marL="742950" lvl="1" indent="-285750">
              <a:lnSpc>
                <a:spcPct val="90000"/>
              </a:lnSpc>
              <a:spcBef>
                <a:spcPts val="500"/>
              </a:spcBef>
              <a:spcAft>
                <a:spcPts val="0"/>
              </a:spcAft>
              <a:buFont typeface="Arial"/>
              <a:buChar char="•"/>
            </a:pPr>
            <a:r>
              <a:rPr lang="en-US" sz="3300">
                <a:latin typeface="Arial"/>
                <a:ea typeface="MS PGothic"/>
                <a:cs typeface="Arial"/>
              </a:rPr>
              <a:t>Limited diversity of participants </a:t>
            </a:r>
          </a:p>
          <a:p>
            <a:pPr marL="742950" lvl="1" indent="-285750">
              <a:lnSpc>
                <a:spcPct val="90000"/>
              </a:lnSpc>
              <a:spcBef>
                <a:spcPts val="500"/>
              </a:spcBef>
              <a:spcAft>
                <a:spcPts val="0"/>
              </a:spcAft>
              <a:buFont typeface="Arial"/>
              <a:buChar char="•"/>
            </a:pPr>
            <a:r>
              <a:rPr lang="en-US" sz="3300">
                <a:latin typeface="Arial"/>
                <a:ea typeface="MS PGothic"/>
                <a:cs typeface="Arial"/>
              </a:rPr>
              <a:t>Levels of the Social Profile and how each activity aligned with the various social levels</a:t>
            </a:r>
          </a:p>
          <a:p>
            <a:pPr>
              <a:lnSpc>
                <a:spcPct val="90000"/>
              </a:lnSpc>
              <a:spcBef>
                <a:spcPts val="1000"/>
              </a:spcBef>
              <a:spcAft>
                <a:spcPts val="0"/>
              </a:spcAft>
            </a:pPr>
            <a:r>
              <a:rPr lang="en-US" sz="3300" b="1">
                <a:latin typeface="Arial"/>
                <a:ea typeface="MS PGothic"/>
                <a:cs typeface="Arial"/>
              </a:rPr>
              <a:t>Future Research</a:t>
            </a:r>
            <a:endParaRPr lang="en-US" sz="3300" b="1">
              <a:latin typeface="Arial"/>
              <a:cs typeface="Arial"/>
            </a:endParaRPr>
          </a:p>
          <a:p>
            <a:pPr marL="914400" lvl="1" indent="-457200">
              <a:lnSpc>
                <a:spcPct val="90000"/>
              </a:lnSpc>
              <a:spcBef>
                <a:spcPts val="500"/>
              </a:spcBef>
              <a:spcAft>
                <a:spcPts val="0"/>
              </a:spcAft>
              <a:buFont typeface="Arial"/>
              <a:buChar char="•"/>
            </a:pPr>
            <a:r>
              <a:rPr lang="en" sz="3300">
                <a:latin typeface="Arial"/>
                <a:ea typeface="MS PGothic"/>
                <a:cs typeface="Arial"/>
              </a:rPr>
              <a:t>Utilization of social skill training in student researchers to increase social skills strategies with students.</a:t>
            </a:r>
            <a:endParaRPr lang="en-US" sz="3300">
              <a:latin typeface="Arial"/>
              <a:ea typeface="MS PGothic"/>
              <a:cs typeface="Arial"/>
            </a:endParaRPr>
          </a:p>
          <a:p>
            <a:pPr marL="914400" lvl="1" indent="-457200">
              <a:lnSpc>
                <a:spcPct val="90000"/>
              </a:lnSpc>
              <a:spcBef>
                <a:spcPts val="500"/>
              </a:spcBef>
              <a:spcAft>
                <a:spcPts val="0"/>
              </a:spcAft>
              <a:buFont typeface="Arial"/>
              <a:buChar char="•"/>
            </a:pPr>
            <a:r>
              <a:rPr lang="en" sz="3300">
                <a:latin typeface="Arial"/>
                <a:ea typeface="MS PGothic"/>
                <a:cs typeface="Arial"/>
              </a:rPr>
              <a:t>Determine the impact of occupation-based leisure interventions on students who fall in the parallel, supportive cooperative, and mature levels.</a:t>
            </a:r>
            <a:endParaRPr lang="en-US" sz="3300">
              <a:latin typeface="Arial"/>
              <a:ea typeface="MS PGothic"/>
              <a:cs typeface="Arial"/>
            </a:endParaRPr>
          </a:p>
          <a:p>
            <a:pPr marL="914400" lvl="1" indent="-457200">
              <a:lnSpc>
                <a:spcPct val="90000"/>
              </a:lnSpc>
              <a:spcBef>
                <a:spcPts val="500"/>
              </a:spcBef>
              <a:spcAft>
                <a:spcPts val="0"/>
              </a:spcAft>
              <a:buFont typeface="Arial"/>
              <a:buChar char="•"/>
            </a:pPr>
            <a:r>
              <a:rPr lang="en" sz="3300">
                <a:latin typeface="Arial"/>
                <a:ea typeface="MS PGothic"/>
                <a:cs typeface="Arial"/>
              </a:rPr>
              <a:t>Exploring different themes based on maturity levels rather than negative behaviors.</a:t>
            </a:r>
            <a:endParaRPr lang="en-US" sz="3300">
              <a:latin typeface="Arial"/>
              <a:ea typeface="MS PGothic"/>
              <a:cs typeface="Arial"/>
            </a:endParaRPr>
          </a:p>
        </p:txBody>
      </p:sp>
      <p:sp>
        <p:nvSpPr>
          <p:cNvPr id="14" name="Rectangle 11">
            <a:extLst>
              <a:ext uri="{FF2B5EF4-FFF2-40B4-BE49-F238E27FC236}">
                <a16:creationId xmlns:a16="http://schemas.microsoft.com/office/drawing/2014/main" id="{B68C1886-6224-1E4C-3E23-1A998ADE2D81}"/>
              </a:ext>
            </a:extLst>
          </p:cNvPr>
          <p:cNvSpPr>
            <a:spLocks noChangeArrowheads="1"/>
          </p:cNvSpPr>
          <p:nvPr/>
        </p:nvSpPr>
        <p:spPr>
          <a:xfrm>
            <a:off x="10484189" y="2846400"/>
            <a:ext cx="22290746" cy="1043887"/>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numCol="1" anchor="ctr"/>
          <a:lstStyle/>
          <a:p>
            <a:pPr algn="ctr" defTabSz="3762375" eaLnBrk="1" hangingPunct="1">
              <a:defRPr/>
            </a:pPr>
            <a:r>
              <a:rPr lang="en-US" sz="4800" b="1">
                <a:solidFill>
                  <a:schemeClr val="bg1"/>
                </a:solidFill>
                <a:latin typeface="Arial"/>
                <a:ea typeface="+mn-ea"/>
                <a:cs typeface="Arial"/>
              </a:rPr>
              <a:t>Literature Review</a:t>
            </a:r>
          </a:p>
        </p:txBody>
      </p:sp>
      <p:sp>
        <p:nvSpPr>
          <p:cNvPr id="15" name="TextBox 14">
            <a:extLst>
              <a:ext uri="{FF2B5EF4-FFF2-40B4-BE49-F238E27FC236}">
                <a16:creationId xmlns:a16="http://schemas.microsoft.com/office/drawing/2014/main" id="{2C678AAA-4BD1-8CE4-AD9A-DF5177F86A94}"/>
              </a:ext>
            </a:extLst>
          </p:cNvPr>
          <p:cNvSpPr txBox="1"/>
          <p:nvPr/>
        </p:nvSpPr>
        <p:spPr>
          <a:xfrm>
            <a:off x="10672136" y="4203137"/>
            <a:ext cx="10825442" cy="7673896"/>
          </a:xfrm>
          <a:prstGeom prst="rect">
            <a:avLst/>
          </a:prstGeom>
          <a:noFill/>
        </p:spPr>
        <p:txBody>
          <a:bodyPr wrap="square" lIns="91440" tIns="45720" rIns="91440" bIns="45720" numCol="1" rtlCol="0" anchor="t">
            <a:spAutoFit/>
          </a:bodyPr>
          <a:lstStyle/>
          <a:p>
            <a:r>
              <a:rPr lang="en-US" sz="3400" b="1">
                <a:latin typeface="Arial"/>
                <a:ea typeface="MS PGothic"/>
                <a:cs typeface="Arial"/>
              </a:rPr>
              <a:t>Leisure and At-Risk Youth</a:t>
            </a:r>
            <a:endParaRPr lang="en-US" sz="3400" b="1">
              <a:latin typeface="Arial"/>
              <a:cs typeface="Arial"/>
            </a:endParaRPr>
          </a:p>
          <a:p>
            <a:pPr marL="571500" indent="-571500">
              <a:buFont typeface="Arial"/>
              <a:buChar char="•"/>
            </a:pPr>
            <a:r>
              <a:rPr lang="en" sz="3400">
                <a:latin typeface="Arial"/>
                <a:ea typeface="MS PGothic"/>
                <a:cs typeface="Arial"/>
              </a:rPr>
              <a:t>Increase in pro-social activities has shown to have a decrease on at-risk behaviors in adolescence (Mahoney &amp; Stattin, 2000; Jussila et al., 2022).</a:t>
            </a:r>
          </a:p>
          <a:p>
            <a:r>
              <a:rPr lang="en" sz="3400" b="1">
                <a:latin typeface="Arial"/>
                <a:ea typeface="MS PGothic"/>
                <a:cs typeface="Arial"/>
              </a:rPr>
              <a:t>Adolescent At-Risk Behaviors</a:t>
            </a:r>
            <a:endParaRPr lang="en" sz="3400">
              <a:latin typeface="Arial"/>
              <a:ea typeface="MS PGothic"/>
              <a:cs typeface="Arial"/>
            </a:endParaRPr>
          </a:p>
          <a:p>
            <a:pPr marL="457200" indent="-457200">
              <a:spcBef>
                <a:spcPts val="1000"/>
              </a:spcBef>
              <a:spcAft>
                <a:spcPts val="0"/>
              </a:spcAft>
              <a:buFont typeface="Arial"/>
              <a:buChar char="•"/>
            </a:pPr>
            <a:r>
              <a:rPr lang="en-US" sz="3400">
                <a:latin typeface="Arial"/>
                <a:ea typeface="MS PGothic"/>
                <a:cs typeface="Arial"/>
              </a:rPr>
              <a:t>Center for Disease Control and Prevention (CDC) provided a ten-year summary of at-risk behaviors among youth from 2011-2021 through the YRBS (CDC, 2023).</a:t>
            </a:r>
            <a:endParaRPr lang="en-US" sz="3400">
              <a:latin typeface="Arial"/>
              <a:cs typeface="Arial"/>
            </a:endParaRPr>
          </a:p>
          <a:p>
            <a:pPr>
              <a:spcBef>
                <a:spcPts val="500"/>
              </a:spcBef>
              <a:spcAft>
                <a:spcPts val="0"/>
              </a:spcAft>
            </a:pPr>
            <a:r>
              <a:rPr lang="en" sz="3400" b="1">
                <a:latin typeface="Arial"/>
                <a:ea typeface="MS PGothic"/>
                <a:cs typeface="Arial"/>
              </a:rPr>
              <a:t>Substance Use</a:t>
            </a:r>
            <a:endParaRPr lang="en-US" sz="3400">
              <a:latin typeface="Arial"/>
              <a:ea typeface="MS PGothic"/>
              <a:cs typeface="Arial"/>
            </a:endParaRPr>
          </a:p>
          <a:p>
            <a:pPr marL="457200" indent="-457200">
              <a:spcBef>
                <a:spcPts val="500"/>
              </a:spcBef>
              <a:spcAft>
                <a:spcPts val="0"/>
              </a:spcAft>
              <a:buFont typeface="Arial"/>
              <a:buChar char="•"/>
            </a:pPr>
            <a:r>
              <a:rPr lang="en" sz="3400">
                <a:latin typeface="Arial"/>
                <a:ea typeface="MS PGothic"/>
                <a:cs typeface="Arial"/>
              </a:rPr>
              <a:t>In the U.S. in 2021, among individuals aged 12+, approximately 46.3 million met the DSM-5 criteria for having a substance use disorder (SUD) (SAMHSA, 2023).</a:t>
            </a:r>
            <a:endParaRPr lang="en-US" sz="3400">
              <a:latin typeface="Arial"/>
              <a:ea typeface="MS PGothic"/>
              <a:cs typeface="Arial"/>
            </a:endParaRPr>
          </a:p>
        </p:txBody>
      </p:sp>
      <p:sp>
        <p:nvSpPr>
          <p:cNvPr id="16" name="Rectangle 7">
            <a:extLst>
              <a:ext uri="{FF2B5EF4-FFF2-40B4-BE49-F238E27FC236}">
                <a16:creationId xmlns:a16="http://schemas.microsoft.com/office/drawing/2014/main" id="{30241BA9-40DA-E4CE-D6F2-9A40CAAE8773}"/>
              </a:ext>
            </a:extLst>
          </p:cNvPr>
          <p:cNvSpPr>
            <a:spLocks noChangeArrowheads="1"/>
          </p:cNvSpPr>
          <p:nvPr/>
        </p:nvSpPr>
        <p:spPr>
          <a:xfrm>
            <a:off x="33187341" y="2818746"/>
            <a:ext cx="10673962" cy="1016202"/>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numCol="1" anchor="ctr"/>
          <a:lstStyle/>
          <a:p>
            <a:pPr algn="ctr" defTabSz="3762375">
              <a:defRPr/>
            </a:pPr>
            <a:r>
              <a:rPr lang="en-US" sz="4800" b="1">
                <a:solidFill>
                  <a:schemeClr val="bg1"/>
                </a:solidFill>
                <a:latin typeface="Arial"/>
                <a:ea typeface="+mn-ea"/>
                <a:cs typeface="Arial"/>
                <a:sym typeface="Symbol" pitchFamily="18" charset="2"/>
              </a:rPr>
              <a:t>Discussion</a:t>
            </a:r>
            <a:endParaRPr lang="en-US" sz="4800" b="1">
              <a:solidFill>
                <a:schemeClr val="bg1"/>
              </a:solidFill>
              <a:latin typeface="Arial"/>
              <a:ea typeface="+mn-ea"/>
              <a:cs typeface="Times New Roman"/>
            </a:endParaRPr>
          </a:p>
        </p:txBody>
      </p:sp>
      <p:sp>
        <p:nvSpPr>
          <p:cNvPr id="17" name="Rectangle 7">
            <a:extLst>
              <a:ext uri="{FF2B5EF4-FFF2-40B4-BE49-F238E27FC236}">
                <a16:creationId xmlns:a16="http://schemas.microsoft.com/office/drawing/2014/main" id="{7C65A92F-9C7C-77A9-2D96-ED46992C7E14}"/>
              </a:ext>
            </a:extLst>
          </p:cNvPr>
          <p:cNvSpPr>
            <a:spLocks noChangeArrowheads="1"/>
          </p:cNvSpPr>
          <p:nvPr/>
        </p:nvSpPr>
        <p:spPr>
          <a:xfrm>
            <a:off x="33198635" y="20176945"/>
            <a:ext cx="10673962" cy="888982"/>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numCol="1" anchor="ctr"/>
          <a:lstStyle/>
          <a:p>
            <a:pPr algn="ctr" defTabSz="3762375">
              <a:defRPr/>
            </a:pPr>
            <a:r>
              <a:rPr lang="en-US" sz="4800" b="1">
                <a:solidFill>
                  <a:schemeClr val="bg1"/>
                </a:solidFill>
                <a:latin typeface="Arial"/>
                <a:ea typeface="+mn-ea"/>
                <a:cs typeface="Arial"/>
              </a:rPr>
              <a:t>Conclusion</a:t>
            </a:r>
          </a:p>
        </p:txBody>
      </p:sp>
      <p:sp>
        <p:nvSpPr>
          <p:cNvPr id="18" name="Rectangle 7">
            <a:extLst>
              <a:ext uri="{FF2B5EF4-FFF2-40B4-BE49-F238E27FC236}">
                <a16:creationId xmlns:a16="http://schemas.microsoft.com/office/drawing/2014/main" id="{EA8B7950-AC98-0ACC-6337-F9A31DEB92F5}"/>
              </a:ext>
            </a:extLst>
          </p:cNvPr>
          <p:cNvSpPr>
            <a:spLocks noChangeArrowheads="1"/>
          </p:cNvSpPr>
          <p:nvPr/>
        </p:nvSpPr>
        <p:spPr>
          <a:xfrm>
            <a:off x="33459212" y="25050523"/>
            <a:ext cx="10387714" cy="1016202"/>
          </a:xfrm>
          <a:prstGeom prst="rect">
            <a:avLst/>
          </a:prstGeom>
          <a:gradFill rotWithShape="0">
            <a:gsLst>
              <a:gs pos="0">
                <a:schemeClr val="bg2"/>
              </a:gs>
              <a:gs pos="50000">
                <a:srgbClr val="001E78"/>
              </a:gs>
              <a:gs pos="100000">
                <a:schemeClr val="bg2"/>
              </a:gs>
            </a:gsLst>
            <a:lin ang="18900000" scaled="1"/>
          </a:gradFill>
          <a:ln>
            <a:noFill/>
          </a:ln>
          <a:effectLst>
            <a:outerShdw dist="107763" dir="2700000" algn="ctr" rotWithShape="0">
              <a:schemeClr val="bg2"/>
            </a:outerShdw>
          </a:effectLst>
          <a:extLst>
            <a:ext uri="{91240B29-F687-4F45-9708-019B960494DF}">
              <a14:hiddenLine xmlns:a14="http://schemas.microsoft.com/office/drawing/2010/main" w="9525">
                <a:solidFill>
                  <a:srgbClr val="000000"/>
                </a:solidFill>
                <a:miter lim="800000"/>
                <a:headEnd/>
                <a:tailEnd/>
              </a14:hiddenLine>
            </a:ext>
          </a:extLst>
        </p:spPr>
        <p:txBody>
          <a:bodyPr wrap="none" lIns="109728" tIns="54864" rIns="109728" bIns="54864" numCol="1" anchor="ctr"/>
          <a:lstStyle/>
          <a:p>
            <a:pPr algn="ctr" defTabSz="3762375">
              <a:defRPr/>
            </a:pPr>
            <a:r>
              <a:rPr lang="en-US" sz="4400" b="1">
                <a:solidFill>
                  <a:schemeClr val="bg1"/>
                </a:solidFill>
                <a:latin typeface="Arial"/>
                <a:ea typeface="+mn-ea"/>
                <a:cs typeface="Arial"/>
              </a:rPr>
              <a:t>References</a:t>
            </a:r>
            <a:endParaRPr lang="en-US" b="1">
              <a:solidFill>
                <a:schemeClr val="bg1"/>
              </a:solidFill>
              <a:latin typeface="Arial"/>
              <a:ea typeface="+mn-ea"/>
              <a:cs typeface="Arial"/>
            </a:endParaRPr>
          </a:p>
        </p:txBody>
      </p:sp>
      <p:sp>
        <p:nvSpPr>
          <p:cNvPr id="10" name="TextBox 9">
            <a:extLst>
              <a:ext uri="{FF2B5EF4-FFF2-40B4-BE49-F238E27FC236}">
                <a16:creationId xmlns:a16="http://schemas.microsoft.com/office/drawing/2014/main" id="{F177D1F9-6359-CC10-32C8-F4F9AF30CF5D}"/>
              </a:ext>
            </a:extLst>
          </p:cNvPr>
          <p:cNvSpPr txBox="1"/>
          <p:nvPr/>
        </p:nvSpPr>
        <p:spPr>
          <a:xfrm>
            <a:off x="10817414" y="13633468"/>
            <a:ext cx="21291350" cy="67403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latin typeface="Arial"/>
                <a:ea typeface="MS PGothic"/>
                <a:cs typeface="Arial"/>
              </a:rPr>
              <a:t>The study participants included 2 students in an alternative school setting. Leisure activity interventions were performed each session. The Social Profile: Adult/Adolescent Version (SP) was used to assess individual functioning and social participation during activities (Donohue, 2013). It ranked the participants social interaction into one of five categories; 1 being parallel, 2 being associative, 3 being basic cooperative, 4 being supportive cooperative and 5 being mature. A Visual Analog Scale (VAS), administered before and after each session, was used to assess knowledge pertaining to leisure activities by each participant (Hayes &amp; Patterson, 1921). The VAS measured if the participant had done the activity before by yes or no, how much fun they had, how much they learned, and if they would do it again being rated from 0-100. A thematic analysis was done to identify, analyze, and report patterns within the SP fieldnotes after each session (Braun &amp; Clark, 2006). Data was collected over 10 sessions. IRB approval was received May 4, 2022.</a:t>
            </a:r>
          </a:p>
          <a:p>
            <a:endParaRPr lang="en-US" sz="3600">
              <a:latin typeface="Arial"/>
              <a:ea typeface="MS PGothic"/>
              <a:cs typeface="Arial"/>
            </a:endParaRPr>
          </a:p>
        </p:txBody>
      </p:sp>
      <p:sp>
        <p:nvSpPr>
          <p:cNvPr id="19" name="TextBox 18">
            <a:extLst>
              <a:ext uri="{FF2B5EF4-FFF2-40B4-BE49-F238E27FC236}">
                <a16:creationId xmlns:a16="http://schemas.microsoft.com/office/drawing/2014/main" id="{266FB082-060A-45CF-AA45-8240D9640C01}"/>
              </a:ext>
            </a:extLst>
          </p:cNvPr>
          <p:cNvSpPr txBox="1"/>
          <p:nvPr/>
        </p:nvSpPr>
        <p:spPr>
          <a:xfrm>
            <a:off x="22442944" y="4203722"/>
            <a:ext cx="10353328" cy="7940635"/>
          </a:xfrm>
          <a:prstGeom prst="rect">
            <a:avLst/>
          </a:prstGeom>
          <a:noFill/>
        </p:spPr>
        <p:txBody>
          <a:bodyPr wrap="square" lIns="91440" tIns="45720" rIns="91440" bIns="45720" numCol="1" rtlCol="0" anchor="t">
            <a:spAutoFit/>
          </a:bodyPr>
          <a:lstStyle/>
          <a:p>
            <a:r>
              <a:rPr lang="en-US" sz="3400" b="1">
                <a:latin typeface="Arial"/>
                <a:ea typeface="MS PGothic"/>
                <a:cs typeface="Arial"/>
              </a:rPr>
              <a:t>Risky Sexual Behaviors</a:t>
            </a:r>
            <a:endParaRPr lang="en-US" sz="3400" b="1">
              <a:latin typeface="Arial"/>
              <a:cs typeface="Arial"/>
            </a:endParaRPr>
          </a:p>
          <a:p>
            <a:pPr marL="571500" indent="-571500">
              <a:buFont typeface="Arial"/>
              <a:buChar char="•"/>
            </a:pPr>
            <a:r>
              <a:rPr lang="en-US" sz="3400">
                <a:latin typeface="Arial"/>
                <a:ea typeface="MS PGothic"/>
                <a:cs typeface="Arial"/>
              </a:rPr>
              <a:t>In 2019, 27.4% of youth were sexually active, and of this percent, 11.9% of these individuals did not use any method to prevent pregnancy during last sexual intercourse (CDC, 2021).</a:t>
            </a:r>
            <a:endParaRPr lang="en-US" sz="3400" b="1">
              <a:latin typeface="Arial"/>
              <a:ea typeface="MS PGothic"/>
              <a:cs typeface="Arial"/>
            </a:endParaRPr>
          </a:p>
          <a:p>
            <a:r>
              <a:rPr lang="en-US" sz="3400" b="1">
                <a:latin typeface="Arial"/>
                <a:ea typeface="MS PGothic"/>
                <a:cs typeface="Arial"/>
              </a:rPr>
              <a:t>Experience with Violence</a:t>
            </a:r>
            <a:endParaRPr lang="en-US" sz="3400" b="1">
              <a:latin typeface="Arial"/>
              <a:cs typeface="Arial"/>
            </a:endParaRPr>
          </a:p>
          <a:p>
            <a:pPr marL="571500" indent="-571500">
              <a:buFont typeface="Arial"/>
              <a:buChar char="•"/>
            </a:pPr>
            <a:r>
              <a:rPr lang="en-US" sz="3400">
                <a:latin typeface="Arial"/>
                <a:ea typeface="MS PGothic"/>
                <a:cs typeface="Arial"/>
              </a:rPr>
              <a:t>In 2019, 21.9% of adolescents had been in a physical fight within the previous 12 months (CDC, 2021.). </a:t>
            </a:r>
          </a:p>
          <a:p>
            <a:r>
              <a:rPr lang="en-US" sz="3400" b="1">
                <a:latin typeface="Arial"/>
                <a:ea typeface="MS PGothic"/>
                <a:cs typeface="Arial"/>
              </a:rPr>
              <a:t>Mental Health/Suicidality</a:t>
            </a:r>
            <a:endParaRPr lang="en-US" sz="3400" b="1">
              <a:latin typeface="Arial"/>
              <a:cs typeface="Arial"/>
            </a:endParaRPr>
          </a:p>
          <a:p>
            <a:pPr marL="571500" indent="-571500">
              <a:buFont typeface="Arial"/>
              <a:buChar char="•"/>
            </a:pPr>
            <a:r>
              <a:rPr lang="en-US" sz="3400">
                <a:latin typeface="Arial"/>
                <a:ea typeface="MS PGothic"/>
                <a:cs typeface="Arial"/>
              </a:rPr>
              <a:t>In 2019, 36.7% of adolescents felt sad or hopeless every day for 2 or more weeks in a row, to the point that they stopped doing their usual activities, and 8.9% attempted suicide (CDC, 2021).</a:t>
            </a:r>
          </a:p>
        </p:txBody>
      </p:sp>
      <p:sp>
        <p:nvSpPr>
          <p:cNvPr id="20" name="TextBox 19">
            <a:extLst>
              <a:ext uri="{FF2B5EF4-FFF2-40B4-BE49-F238E27FC236}">
                <a16:creationId xmlns:a16="http://schemas.microsoft.com/office/drawing/2014/main" id="{26DCDB99-E088-BA48-C376-830954DC5150}"/>
              </a:ext>
            </a:extLst>
          </p:cNvPr>
          <p:cNvSpPr txBox="1"/>
          <p:nvPr/>
        </p:nvSpPr>
        <p:spPr>
          <a:xfrm>
            <a:off x="179626" y="8414098"/>
            <a:ext cx="9947842" cy="4801314"/>
          </a:xfrm>
          <a:prstGeom prst="rect">
            <a:avLst/>
          </a:prstGeom>
          <a:noFill/>
        </p:spPr>
        <p:txBody>
          <a:bodyPr wrap="square" lIns="91440" tIns="45720" rIns="91440" bIns="45720" numCol="1" rtlCol="0" anchor="t">
            <a:spAutoFit/>
          </a:bodyPr>
          <a:lstStyle/>
          <a:p>
            <a:r>
              <a:rPr lang="en" sz="3400">
                <a:latin typeface="Arial"/>
                <a:ea typeface="MS PGothic"/>
                <a:cs typeface="Times New Roman"/>
              </a:rPr>
              <a:t>Occupational dysfunction in the area of leisure can be detrimental to adolescents, as it has a major influence on how they spend their time. Therefore, it is imperative that research is done to measure the effects of prosocial leisure among at-risk adolescents. Pursuing research involving this population will contribute to the available evidence and allow practitioners to engage in evidence-based practice. </a:t>
            </a:r>
            <a:endParaRPr lang="en-US" sz="3400">
              <a:latin typeface="Arial"/>
              <a:cs typeface="Arial"/>
            </a:endParaRPr>
          </a:p>
        </p:txBody>
      </p:sp>
      <p:sp>
        <p:nvSpPr>
          <p:cNvPr id="22" name="TextBox 21">
            <a:extLst>
              <a:ext uri="{FF2B5EF4-FFF2-40B4-BE49-F238E27FC236}">
                <a16:creationId xmlns:a16="http://schemas.microsoft.com/office/drawing/2014/main" id="{81E775D6-C387-94F6-BE71-4FDFE5FF9785}"/>
              </a:ext>
            </a:extLst>
          </p:cNvPr>
          <p:cNvSpPr txBox="1"/>
          <p:nvPr/>
        </p:nvSpPr>
        <p:spPr>
          <a:xfrm>
            <a:off x="136903" y="14607419"/>
            <a:ext cx="9978898" cy="5324535"/>
          </a:xfrm>
          <a:prstGeom prst="rect">
            <a:avLst/>
          </a:prstGeom>
          <a:noFill/>
        </p:spPr>
        <p:txBody>
          <a:bodyPr wrap="square" lIns="91440" tIns="45720" rIns="91440" bIns="45720" numCol="1" rtlCol="0" anchor="t">
            <a:spAutoFit/>
          </a:bodyPr>
          <a:lstStyle/>
          <a:p>
            <a:r>
              <a:rPr lang="en" sz="3400" b="1">
                <a:latin typeface="Arial"/>
                <a:ea typeface="MS PGothic"/>
                <a:cs typeface="Arial"/>
              </a:rPr>
              <a:t>Problem:</a:t>
            </a:r>
            <a:r>
              <a:rPr lang="en" sz="3400">
                <a:latin typeface="Arial"/>
                <a:ea typeface="MS PGothic"/>
                <a:cs typeface="Arial"/>
              </a:rPr>
              <a:t> At-risk youth are often not engaging in prosocial leisure, which can lead to participation in negative behaviors (Mahoney &amp; Stattin, 2000). At-risk youth need exposure to healthy leisure activities to minimize the engagement in risky behaviors. </a:t>
            </a:r>
            <a:endParaRPr lang="en-US" sz="3400">
              <a:latin typeface="Arial"/>
              <a:cs typeface="Arial"/>
            </a:endParaRPr>
          </a:p>
          <a:p>
            <a:r>
              <a:rPr lang="en" sz="3400" b="1">
                <a:latin typeface="Arial"/>
                <a:ea typeface="MS PGothic"/>
                <a:cs typeface="Arial"/>
              </a:rPr>
              <a:t>Purpose:</a:t>
            </a:r>
            <a:r>
              <a:rPr lang="en" sz="3400">
                <a:latin typeface="Arial"/>
                <a:ea typeface="MS PGothic"/>
                <a:cs typeface="Arial"/>
              </a:rPr>
              <a:t> The purpose of the study was to evaluate the impact that occupation-based leisure interventions had on at-risk adolescents in the alternative school setting.</a:t>
            </a:r>
          </a:p>
        </p:txBody>
      </p:sp>
      <p:sp>
        <p:nvSpPr>
          <p:cNvPr id="2" name="TextBox 1">
            <a:extLst>
              <a:ext uri="{FF2B5EF4-FFF2-40B4-BE49-F238E27FC236}">
                <a16:creationId xmlns:a16="http://schemas.microsoft.com/office/drawing/2014/main" id="{F5CC27B3-262C-3BBB-FE85-868409512B9B}"/>
              </a:ext>
            </a:extLst>
          </p:cNvPr>
          <p:cNvSpPr txBox="1"/>
          <p:nvPr/>
        </p:nvSpPr>
        <p:spPr>
          <a:xfrm>
            <a:off x="227120" y="21603170"/>
            <a:ext cx="31978272"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ts val="1000"/>
              </a:spcBef>
              <a:spcAft>
                <a:spcPts val="0"/>
              </a:spcAft>
            </a:pPr>
            <a:r>
              <a:rPr lang="en-US" sz="3600">
                <a:latin typeface="Arial"/>
                <a:ea typeface="MS PGothic"/>
                <a:cs typeface="Arial"/>
              </a:rPr>
              <a:t>The study concluded that out of the five total participants in the study, only two met the full criteria for data collection within the study. Based on the results of the Visual Analog Scale (VAS), both participants recorded having high levels of fun, increased learning, and higher probability of participating in the future with the given leisure activities. The results of the Social Profile determined that both participants were at the level of associative to basic cooperative functioning across all sessions. This indicated that both participants may have met the threshold for the social requirements afforded of the given activities. Two themes were predicted to be factors in the participant's performance, contribution to the group/activity, and detraction from the group/activity. </a:t>
            </a:r>
          </a:p>
        </p:txBody>
      </p:sp>
      <p:pic>
        <p:nvPicPr>
          <p:cNvPr id="21" name="Picture 20">
            <a:extLst>
              <a:ext uri="{FF2B5EF4-FFF2-40B4-BE49-F238E27FC236}">
                <a16:creationId xmlns:a16="http://schemas.microsoft.com/office/drawing/2014/main" id="{6B7133AF-A00F-FB4B-40E8-3E6AD13D9EDC}"/>
              </a:ext>
            </a:extLst>
          </p:cNvPr>
          <p:cNvPicPr>
            <a:picLocks noChangeAspect="1"/>
          </p:cNvPicPr>
          <p:nvPr/>
        </p:nvPicPr>
        <p:blipFill>
          <a:blip r:embed="rId3"/>
          <a:stretch>
            <a:fillRect/>
          </a:stretch>
        </p:blipFill>
        <p:spPr>
          <a:xfrm>
            <a:off x="724341" y="25176880"/>
            <a:ext cx="9015822" cy="6986058"/>
          </a:xfrm>
          <a:prstGeom prst="rect">
            <a:avLst/>
          </a:prstGeom>
        </p:spPr>
      </p:pic>
      <p:pic>
        <p:nvPicPr>
          <p:cNvPr id="23" name="Picture 22">
            <a:extLst>
              <a:ext uri="{FF2B5EF4-FFF2-40B4-BE49-F238E27FC236}">
                <a16:creationId xmlns:a16="http://schemas.microsoft.com/office/drawing/2014/main" id="{5C0CC92A-CFF0-779F-EA73-97B286694001}"/>
              </a:ext>
            </a:extLst>
          </p:cNvPr>
          <p:cNvPicPr>
            <a:picLocks noChangeAspect="1"/>
          </p:cNvPicPr>
          <p:nvPr/>
        </p:nvPicPr>
        <p:blipFill>
          <a:blip r:embed="rId4"/>
          <a:stretch>
            <a:fillRect/>
          </a:stretch>
        </p:blipFill>
        <p:spPr>
          <a:xfrm>
            <a:off x="11450205" y="25181127"/>
            <a:ext cx="9399764" cy="6977566"/>
          </a:xfrm>
          <a:prstGeom prst="rect">
            <a:avLst/>
          </a:prstGeom>
        </p:spPr>
      </p:pic>
      <p:pic>
        <p:nvPicPr>
          <p:cNvPr id="24" name="Picture 23" descr="A graph of different colored bars&#10;&#10;Description automatically generated">
            <a:extLst>
              <a:ext uri="{FF2B5EF4-FFF2-40B4-BE49-F238E27FC236}">
                <a16:creationId xmlns:a16="http://schemas.microsoft.com/office/drawing/2014/main" id="{53A60776-A609-246A-F1EA-38010B601811}"/>
              </a:ext>
            </a:extLst>
          </p:cNvPr>
          <p:cNvPicPr>
            <a:picLocks noChangeAspect="1"/>
          </p:cNvPicPr>
          <p:nvPr/>
        </p:nvPicPr>
        <p:blipFill>
          <a:blip r:embed="rId5"/>
          <a:stretch>
            <a:fillRect/>
          </a:stretch>
        </p:blipFill>
        <p:spPr>
          <a:xfrm>
            <a:off x="22815793" y="25173324"/>
            <a:ext cx="9358289" cy="7010617"/>
          </a:xfrm>
          <a:prstGeom prst="rect">
            <a:avLst/>
          </a:prstGeom>
        </p:spPr>
      </p:pic>
      <p:sp>
        <p:nvSpPr>
          <p:cNvPr id="25" name="TextBox 24">
            <a:extLst>
              <a:ext uri="{FF2B5EF4-FFF2-40B4-BE49-F238E27FC236}">
                <a16:creationId xmlns:a16="http://schemas.microsoft.com/office/drawing/2014/main" id="{3081EEC3-316D-C10D-28C0-3F674BD15BC7}"/>
              </a:ext>
            </a:extLst>
          </p:cNvPr>
          <p:cNvSpPr txBox="1"/>
          <p:nvPr/>
        </p:nvSpPr>
        <p:spPr>
          <a:xfrm>
            <a:off x="33447562" y="21382767"/>
            <a:ext cx="10426042" cy="3231654"/>
          </a:xfrm>
          <a:prstGeom prst="rect">
            <a:avLst/>
          </a:prstGeom>
          <a:noFill/>
        </p:spPr>
        <p:txBody>
          <a:bodyPr wrap="square" lIns="91440" tIns="45720" rIns="91440" bIns="45720" numCol="1" rtlCol="0" anchor="t">
            <a:spAutoFit/>
          </a:bodyPr>
          <a:lstStyle/>
          <a:p>
            <a:r>
              <a:rPr lang="en" sz="3400">
                <a:latin typeface="Arial"/>
                <a:ea typeface="MS PGothic"/>
                <a:cs typeface="Arial"/>
              </a:rPr>
              <a:t>The results indicate that occupation-based leisure interventions play an effective role in supporting prosocial leisure among at-risk youth. Gaining information on youth social participation levels is also effective in creating leisure activities appropriate for the population. </a:t>
            </a:r>
          </a:p>
        </p:txBody>
      </p:sp>
      <p:sp>
        <p:nvSpPr>
          <p:cNvPr id="27" name="TextBox 26">
            <a:extLst>
              <a:ext uri="{FF2B5EF4-FFF2-40B4-BE49-F238E27FC236}">
                <a16:creationId xmlns:a16="http://schemas.microsoft.com/office/drawing/2014/main" id="{7C57A0BB-EFD7-BE94-3950-18B0FB1F23C3}"/>
              </a:ext>
            </a:extLst>
          </p:cNvPr>
          <p:cNvSpPr txBox="1"/>
          <p:nvPr/>
        </p:nvSpPr>
        <p:spPr>
          <a:xfrm>
            <a:off x="33697567" y="26189749"/>
            <a:ext cx="9890700" cy="6001643"/>
          </a:xfrm>
          <a:prstGeom prst="rect">
            <a:avLst/>
          </a:prstGeom>
          <a:noFill/>
        </p:spPr>
        <p:txBody>
          <a:bodyPr wrap="square" lIns="91440" tIns="45720" rIns="91440" bIns="45720" numCol="1" rtlCol="0" anchor="t">
            <a:spAutoFit/>
          </a:bodyPr>
          <a:lstStyle/>
          <a:p>
            <a:r>
              <a:rPr lang="en-US" sz="1600">
                <a:latin typeface="Arial"/>
                <a:ea typeface="MS PGothic"/>
                <a:cs typeface="Arial"/>
              </a:rPr>
              <a:t>Braun, V., &amp; Clarke, V. (2006). Using thematic analysis in psychology. Qualitative Research in Psychology, 3(2), 77– 101. </a:t>
            </a:r>
            <a:r>
              <a:rPr lang="en-US" sz="1600">
                <a:latin typeface="Arial"/>
                <a:ea typeface="MS PGothic"/>
                <a:cs typeface="Arial"/>
                <a:hlinkClick r:id="rId6"/>
              </a:rPr>
              <a:t>https://doi.org/10.1191/1478088706qp063oa</a:t>
            </a:r>
            <a:r>
              <a:rPr lang="en-US" sz="1600">
                <a:latin typeface="Arial"/>
                <a:ea typeface="MS PGothic"/>
                <a:cs typeface="Arial"/>
              </a:rPr>
              <a:t> </a:t>
            </a:r>
            <a:endParaRPr lang="en-US" sz="1600">
              <a:latin typeface="Arial"/>
              <a:cs typeface="Arial"/>
            </a:endParaRPr>
          </a:p>
          <a:p>
            <a:r>
              <a:rPr lang="en-US" sz="1600">
                <a:latin typeface="Arial"/>
                <a:ea typeface="MS PGothic"/>
                <a:cs typeface="Arial"/>
              </a:rPr>
              <a:t>CDC. (2021.) High school YRBS: United States 2019 Results. CDC. </a:t>
            </a:r>
            <a:r>
              <a:rPr lang="en-US" sz="1600">
                <a:latin typeface="Arial"/>
                <a:ea typeface="MS PGothic"/>
                <a:cs typeface="Arial"/>
                <a:hlinkClick r:id="rId7"/>
              </a:rPr>
              <a:t>https://nccd.cdc.gov/youthonline/App/Results.aspxOUT=0&amp;SID=HS&amp;QID=QQ&amp;LID=XX&amp;YID=2021&amp;LID2=&amp;COL=S&amp;ROW1=N&amp;ROW2=N&amp;FR=R1&amp;FG=G1&amp;F</a:t>
            </a:r>
            <a:r>
              <a:rPr lang="en-US" sz="1600">
                <a:latin typeface="Arial"/>
                <a:ea typeface="MS PGothic"/>
                <a:cs typeface="Arial"/>
              </a:rPr>
              <a:t> A=A1&amp;FSL=S1&amp;FGL=G1&amp;PV=&amp;TST=False&amp;C1=&amp;C2=&amp;QP=G&amp;SYID=&amp;PF=1 </a:t>
            </a:r>
            <a:endParaRPr lang="en-US" sz="1600">
              <a:latin typeface="Arial"/>
              <a:cs typeface="Arial"/>
            </a:endParaRPr>
          </a:p>
          <a:p>
            <a:r>
              <a:rPr lang="en-US" sz="1600">
                <a:latin typeface="Arial"/>
                <a:ea typeface="MS PGothic"/>
                <a:cs typeface="Arial"/>
              </a:rPr>
              <a:t>CDC. (2023). YRBSS data summary &amp; trends. CDC. </a:t>
            </a:r>
            <a:r>
              <a:rPr lang="en-US" sz="1600">
                <a:latin typeface="Arial"/>
                <a:ea typeface="MS PGothic"/>
                <a:cs typeface="Arial"/>
                <a:hlinkClick r:id="rId8"/>
              </a:rPr>
              <a:t>https://www.cdc.gov/healthyyouth/data/yrbs/yrbs_data_summary_and_trends.html</a:t>
            </a:r>
            <a:r>
              <a:rPr lang="en-US" sz="1600">
                <a:latin typeface="Arial"/>
                <a:ea typeface="MS PGothic"/>
                <a:cs typeface="Arial"/>
              </a:rPr>
              <a:t> </a:t>
            </a:r>
            <a:endParaRPr lang="en-US" sz="1600">
              <a:latin typeface="Arial"/>
              <a:cs typeface="Arial"/>
            </a:endParaRPr>
          </a:p>
          <a:p>
            <a:r>
              <a:rPr lang="en-US" sz="1600">
                <a:latin typeface="Arial"/>
                <a:ea typeface="MS PGothic"/>
                <a:cs typeface="Arial"/>
              </a:rPr>
              <a:t>Donohue, M. V. (2013). Social Profile: Assessment of social participation in children, adolescents and adults. AOTA </a:t>
            </a:r>
            <a:endParaRPr lang="en-US" sz="1600">
              <a:latin typeface="Arial"/>
              <a:cs typeface="Arial"/>
            </a:endParaRPr>
          </a:p>
          <a:p>
            <a:r>
              <a:rPr lang="en-US" sz="1600">
                <a:latin typeface="Arial"/>
                <a:ea typeface="MS PGothic"/>
                <a:cs typeface="Arial"/>
              </a:rPr>
              <a:t>Hayes M. H. S., &amp; Patterson D. G. (1921). Experimental development of the graphic rating method. Psychol. Bull. 18, 98–99. </a:t>
            </a:r>
            <a:endParaRPr lang="en-US" sz="1600">
              <a:latin typeface="Arial"/>
              <a:cs typeface="Arial"/>
            </a:endParaRPr>
          </a:p>
          <a:p>
            <a:r>
              <a:rPr lang="en-US" sz="1600">
                <a:latin typeface="Arial"/>
                <a:ea typeface="MS PGothic"/>
                <a:cs typeface="Arial"/>
              </a:rPr>
              <a:t>Jussila, J. J., </a:t>
            </a:r>
            <a:r>
              <a:rPr lang="en-US" sz="1600" err="1">
                <a:latin typeface="Arial"/>
                <a:ea typeface="MS PGothic"/>
                <a:cs typeface="Arial"/>
              </a:rPr>
              <a:t>Pulakka</a:t>
            </a:r>
            <a:r>
              <a:rPr lang="en-US" sz="1600">
                <a:latin typeface="Arial"/>
                <a:ea typeface="MS PGothic"/>
                <a:cs typeface="Arial"/>
              </a:rPr>
              <a:t>, A., Ervasti, J., Halonen, J. I., Mikkonen, S., </a:t>
            </a:r>
            <a:r>
              <a:rPr lang="en-US" sz="1600" err="1">
                <a:latin typeface="Arial"/>
                <a:ea typeface="MS PGothic"/>
                <a:cs typeface="Arial"/>
              </a:rPr>
              <a:t>Allaouat</a:t>
            </a:r>
            <a:r>
              <a:rPr lang="en-US" sz="1600">
                <a:latin typeface="Arial"/>
                <a:ea typeface="MS PGothic"/>
                <a:cs typeface="Arial"/>
              </a:rPr>
              <a:t>, S., Salo, P., &amp; </a:t>
            </a:r>
            <a:r>
              <a:rPr lang="en-US" sz="1600" err="1">
                <a:latin typeface="Arial"/>
                <a:ea typeface="MS PGothic"/>
                <a:cs typeface="Arial"/>
              </a:rPr>
              <a:t>Lanki</a:t>
            </a:r>
            <a:r>
              <a:rPr lang="en-US" sz="1600">
                <a:latin typeface="Arial"/>
                <a:ea typeface="MS PGothic"/>
                <a:cs typeface="Arial"/>
              </a:rPr>
              <a:t>, T. (2022). Associations of leisure</a:t>
            </a:r>
            <a:r>
              <a:rPr lang="en-US" sz="1600">
                <a:latin typeface="Arial"/>
                <a:ea typeface="Cambria Math"/>
                <a:cs typeface="Arial"/>
              </a:rPr>
              <a:t>‐</a:t>
            </a:r>
            <a:r>
              <a:rPr lang="en-US" sz="1600">
                <a:latin typeface="Arial"/>
                <a:ea typeface="MS PGothic"/>
                <a:cs typeface="Arial"/>
              </a:rPr>
              <a:t>time physical activity and active school transport with mental health outcomes: A population</a:t>
            </a:r>
            <a:r>
              <a:rPr lang="en-US" sz="1600">
                <a:latin typeface="Arial"/>
                <a:ea typeface="Cambria Math"/>
                <a:cs typeface="Arial"/>
              </a:rPr>
              <a:t>‐</a:t>
            </a:r>
            <a:r>
              <a:rPr lang="en-US" sz="1600">
                <a:latin typeface="Arial"/>
                <a:ea typeface="MS PGothic"/>
                <a:cs typeface="Arial"/>
              </a:rPr>
              <a:t>based study. Scandinavian Journal of Medicine &amp; Science in Sports, 33(5), 670–681. </a:t>
            </a:r>
            <a:r>
              <a:rPr lang="en-US" sz="1600">
                <a:latin typeface="Arial"/>
                <a:ea typeface="MS PGothic"/>
                <a:cs typeface="Arial"/>
                <a:hlinkClick r:id="rId9"/>
              </a:rPr>
              <a:t>https://doi.org/10.1111/sms.14292</a:t>
            </a:r>
            <a:r>
              <a:rPr lang="en-US" sz="1600">
                <a:latin typeface="Arial"/>
                <a:ea typeface="MS PGothic"/>
                <a:cs typeface="Arial"/>
              </a:rPr>
              <a:t> </a:t>
            </a:r>
            <a:endParaRPr lang="en-US" sz="1600">
              <a:latin typeface="Arial"/>
              <a:cs typeface="Arial"/>
            </a:endParaRPr>
          </a:p>
          <a:p>
            <a:r>
              <a:rPr lang="en-US" sz="1600">
                <a:latin typeface="Arial"/>
                <a:ea typeface="MS PGothic"/>
                <a:cs typeface="Arial"/>
              </a:rPr>
              <a:t>Mahoney, J., &amp; Stattin, H. (2000). Leisure activities and adolescent antisocial behavior: The role of structure and social context, Journal of Adolescence, 23(2) 113-127 </a:t>
            </a:r>
            <a:r>
              <a:rPr lang="en-US" sz="1600">
                <a:latin typeface="Arial"/>
                <a:ea typeface="MS PGothic"/>
                <a:cs typeface="Arial"/>
                <a:hlinkClick r:id="rId10"/>
              </a:rPr>
              <a:t>https://doi.org/10.1006/jado.2000.0302</a:t>
            </a:r>
            <a:endParaRPr lang="en-US" sz="1600">
              <a:latin typeface="Arial"/>
              <a:cs typeface="Arial"/>
            </a:endParaRPr>
          </a:p>
          <a:p>
            <a:pPr indent="-457200">
              <a:spcBef>
                <a:spcPts val="0"/>
              </a:spcBef>
              <a:spcAft>
                <a:spcPts val="0"/>
              </a:spcAft>
            </a:pPr>
            <a:r>
              <a:rPr lang="en-US" sz="1600">
                <a:latin typeface="Arial"/>
                <a:ea typeface="MS PGothic"/>
                <a:cs typeface="Arial"/>
              </a:rPr>
              <a:t>Substance Abuse and Mental Health Services Administration (SAMHSA). (2023). </a:t>
            </a:r>
            <a:r>
              <a:rPr lang="en-US" sz="1600" err="1">
                <a:latin typeface="Arial"/>
                <a:ea typeface="MS PGothic"/>
                <a:cs typeface="Arial"/>
              </a:rPr>
              <a:t>Samhsa</a:t>
            </a:r>
            <a:r>
              <a:rPr lang="en-US" sz="1600">
                <a:latin typeface="Arial"/>
                <a:ea typeface="MS PGothic"/>
                <a:cs typeface="Arial"/>
              </a:rPr>
              <a:t> announces National Survey on Drug Use and Health (NSDUH) results detailing mental illness and substance use levels in 2021. U.S. Department of Health and Human Services. https://www.hhs.gov/about/news/2023/01/04/samhsa-announces-national-survey-drug-use-health-results-detailing-mental-illness-substance-use-levels-2021.html#:~:text=46.3%20million%20people%20aged%2012,having%20a%20drug%20use%20disorder   </a:t>
            </a:r>
            <a:endParaRPr lang="en-US" sz="1600">
              <a:latin typeface="Arial"/>
              <a:cs typeface="Aria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algn="ctr" dir="2700000" dist="35921"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7400" b="0" i="0" u="none" strike="noStrike" cap="none" normalizeH="0" baseline="0" smtClean="0">
            <a:ln>
              <a:noFill/>
            </a:ln>
            <a:solidFill>
              <a:schemeClr val="tx1"/>
            </a:solidFill>
            <a:effectLst/>
            <a:latin typeface="Arial" pitchFamily="34" charset="0"/>
          </a:defRPr>
        </a:defPPr>
      </a:lstStyle>
    </a:spDef>
    <a:lnDef>
      <a:spPr>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algn="ctr" dir="2700000" dist="35921"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762375" rtl="0" eaLnBrk="1" fontAlgn="base" latinLnBrk="0" hangingPunct="1">
          <a:lnSpc>
            <a:spcPct val="100000"/>
          </a:lnSpc>
          <a:spcBef>
            <a:spcPct val="0"/>
          </a:spcBef>
          <a:spcAft>
            <a:spcPct val="0"/>
          </a:spcAft>
          <a:buClrTx/>
          <a:buSzTx/>
          <a:buFontTx/>
          <a:buNone/>
          <a:tabLst/>
          <a:defRPr kumimoji="0" lang="en-US" sz="7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Graphicsland/MAKESIGNS.COM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to make a scientific poster</dc:title>
  <dc:subject>Template For Scientific Poster Presentation</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revision>1</cp:revision>
  <dcterms:created xsi:type="dcterms:W3CDTF">2005-06-17T18:14:43Z</dcterms:created>
  <dcterms:modified xsi:type="dcterms:W3CDTF">2024-03-14T18:53:06Z</dcterms:modified>
  <cp:category>scientific poster template</cp:category>
</cp:coreProperties>
</file>