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43891200" cy="32918400"/>
  <p:notesSz cx="5800725" cy="9094788"/>
  <p:defaultTextStyle>
    <a:defPPr>
      <a:defRPr lang="en-US"/>
    </a:defPPr>
    <a:lvl1pPr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9EB7C-A00C-053D-80A2-15F15D7FC726}" name="Chloe Long(2)" initials="CL" userId="S::longc2@mymail.shawnee.edu::fff0e063-4fbf-4ae5-9a30-a9db6ce36c5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tine Raber" initials="CR" lastIdx="17" clrIdx="0">
    <p:extLst>
      <p:ext uri="{19B8F6BF-5375-455C-9EA6-DF929625EA0E}">
        <p15:presenceInfo xmlns:p15="http://schemas.microsoft.com/office/powerpoint/2012/main" userId="S::craber@shawnee.edu::c87ab63b-8585-47f9-9e93-046c300a161a" providerId="AD"/>
      </p:ext>
    </p:extLst>
  </p:cmAuthor>
  <p:cmAuthor id="2" name="Chloe Long(2)" initials="CL" lastIdx="1" clrIdx="1">
    <p:extLst>
      <p:ext uri="{19B8F6BF-5375-455C-9EA6-DF929625EA0E}">
        <p15:presenceInfo xmlns:p15="http://schemas.microsoft.com/office/powerpoint/2012/main" userId="S::longc2@mymail.shawnee.edu::fff0e063-4fbf-4ae5-9a30-a9db6ce36c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E78"/>
    <a:srgbClr val="82A0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0CBF09-458E-214F-5F22-F88A679C848C}" v="232" dt="2024-03-13T16:09:07.151"/>
    <p1510:client id="{A453C41F-3150-41BD-BB55-66EE9E9CDEC9}" vWet="2" dt="2024-03-13T16:12:33.621"/>
    <p1510:client id="{B3B9B6D0-1E5F-0BEB-9875-87B57E62D6C1}" v="2233" dt="2024-03-13T01:49:00.771"/>
    <p1510:client id="{B4A7D2DB-1E2F-49BD-A192-97A0EACA676E}" v="88" dt="2024-03-13T19:25:45.763"/>
    <p1510:client id="{C66DEF11-E490-C76B-FA9D-059F50BE57F1}" v="21" dt="2024-03-13T13:38:13.486"/>
    <p1510:client id="{CC6679D3-9B5D-4FC7-B8F9-473E72559C22}" v="126" dt="2024-03-13T19:24:46.901"/>
    <p1510:client id="{E7B22E8F-F7A2-049D-0E5D-0FD337B9EB79}" v="66" dt="2024-03-13T19:23:26.5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 d="100"/>
          <a:sy n="12" d="100"/>
        </p:scale>
        <p:origin x="1548" y="8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3C05A2-B430-4172-9876-2A048F13580A}" type="doc">
      <dgm:prSet loTypeId="urn:microsoft.com/office/officeart/2005/8/layout/default" loCatId="list" qsTypeId="urn:microsoft.com/office/officeart/2005/8/quickstyle/simple1" qsCatId="simple" csTypeId="urn:microsoft.com/office/officeart/2005/8/colors/accent4_2" csCatId="accent4" phldr="1"/>
      <dgm:spPr/>
      <dgm:t>
        <a:bodyPr/>
        <a:lstStyle/>
        <a:p>
          <a:endParaRPr lang="en-US"/>
        </a:p>
      </dgm:t>
    </dgm:pt>
    <dgm:pt modelId="{7A2DC727-A41B-441D-A840-5663496E9A2F}">
      <dgm:prSet phldrT="[Text]" phldr="0"/>
      <dgm:spPr/>
      <dgm:t>
        <a:bodyPr/>
        <a:lstStyle/>
        <a:p>
          <a:pPr rtl="0"/>
          <a:r>
            <a:rPr lang="en-US" b="0">
              <a:latin typeface="Arial"/>
            </a:rPr>
            <a:t>Increased trainings for practitioners, staff, and caregivers </a:t>
          </a:r>
          <a:endParaRPr lang="en-US" b="0"/>
        </a:p>
      </dgm:t>
    </dgm:pt>
    <dgm:pt modelId="{F9A9407B-40A3-483D-99C6-8D17D9A020E2}" type="parTrans" cxnId="{56B33C98-0DBF-4E45-A23F-F070C060087F}">
      <dgm:prSet/>
      <dgm:spPr/>
      <dgm:t>
        <a:bodyPr/>
        <a:lstStyle/>
        <a:p>
          <a:endParaRPr lang="en-US"/>
        </a:p>
      </dgm:t>
    </dgm:pt>
    <dgm:pt modelId="{B5D63DB9-724F-4034-B64F-518BBF3DF899}" type="sibTrans" cxnId="{56B33C98-0DBF-4E45-A23F-F070C060087F}">
      <dgm:prSet/>
      <dgm:spPr/>
      <dgm:t>
        <a:bodyPr/>
        <a:lstStyle/>
        <a:p>
          <a:endParaRPr lang="en-US"/>
        </a:p>
      </dgm:t>
    </dgm:pt>
    <dgm:pt modelId="{08887CF0-EDE9-4A89-90A1-FD7FC2D4651C}">
      <dgm:prSet phldrT="[Text]" phldr="0"/>
      <dgm:spPr/>
      <dgm:t>
        <a:bodyPr/>
        <a:lstStyle/>
        <a:p>
          <a:pPr rtl="0"/>
          <a:r>
            <a:rPr lang="en-US" b="0">
              <a:latin typeface="Arial"/>
            </a:rPr>
            <a:t> Best practice</a:t>
          </a:r>
          <a:endParaRPr lang="en-US" b="0"/>
        </a:p>
      </dgm:t>
    </dgm:pt>
    <dgm:pt modelId="{19572582-78BB-4F00-A92A-B92581CD4CA4}" type="parTrans" cxnId="{7A86E428-AAC6-48B2-9806-256E66E39ADA}">
      <dgm:prSet/>
      <dgm:spPr/>
      <dgm:t>
        <a:bodyPr/>
        <a:lstStyle/>
        <a:p>
          <a:endParaRPr lang="en-US"/>
        </a:p>
      </dgm:t>
    </dgm:pt>
    <dgm:pt modelId="{43994AF2-0F4F-4264-93E8-CDB93BCD6C06}" type="sibTrans" cxnId="{7A86E428-AAC6-48B2-9806-256E66E39ADA}">
      <dgm:prSet/>
      <dgm:spPr/>
      <dgm:t>
        <a:bodyPr/>
        <a:lstStyle/>
        <a:p>
          <a:endParaRPr lang="en-US"/>
        </a:p>
      </dgm:t>
    </dgm:pt>
    <dgm:pt modelId="{339C7AB7-469B-4221-9079-BE575E335DDE}">
      <dgm:prSet phldrT="[Text]" phldr="0"/>
      <dgm:spPr/>
      <dgm:t>
        <a:bodyPr/>
        <a:lstStyle/>
        <a:p>
          <a:pPr rtl="0"/>
          <a:r>
            <a:rPr lang="en-US" b="0">
              <a:latin typeface="Arial"/>
            </a:rPr>
            <a:t> Access to Education </a:t>
          </a:r>
          <a:endParaRPr lang="en-US" b="0"/>
        </a:p>
      </dgm:t>
    </dgm:pt>
    <dgm:pt modelId="{86811841-075D-4BF8-A229-A55AEE0A836A}" type="parTrans" cxnId="{1DF4A7B5-18D2-48F4-A05B-ED89122CA239}">
      <dgm:prSet/>
      <dgm:spPr/>
      <dgm:t>
        <a:bodyPr/>
        <a:lstStyle/>
        <a:p>
          <a:endParaRPr lang="en-US"/>
        </a:p>
      </dgm:t>
    </dgm:pt>
    <dgm:pt modelId="{93EBA06E-2662-4A5A-9946-2444DF9683FC}" type="sibTrans" cxnId="{1DF4A7B5-18D2-48F4-A05B-ED89122CA239}">
      <dgm:prSet/>
      <dgm:spPr/>
      <dgm:t>
        <a:bodyPr/>
        <a:lstStyle/>
        <a:p>
          <a:endParaRPr lang="en-US"/>
        </a:p>
      </dgm:t>
    </dgm:pt>
    <dgm:pt modelId="{5772335D-A8B1-48F8-905F-25C604B10F72}" type="pres">
      <dgm:prSet presAssocID="{7E3C05A2-B430-4172-9876-2A048F13580A}" presName="diagram" presStyleCnt="0">
        <dgm:presLayoutVars>
          <dgm:dir/>
          <dgm:resizeHandles val="exact"/>
        </dgm:presLayoutVars>
      </dgm:prSet>
      <dgm:spPr/>
    </dgm:pt>
    <dgm:pt modelId="{7C7EF477-C4CD-4222-84E5-E0F7EE9241C8}" type="pres">
      <dgm:prSet presAssocID="{7A2DC727-A41B-441D-A840-5663496E9A2F}" presName="node" presStyleLbl="node1" presStyleIdx="0" presStyleCnt="3">
        <dgm:presLayoutVars>
          <dgm:bulletEnabled val="1"/>
        </dgm:presLayoutVars>
      </dgm:prSet>
      <dgm:spPr>
        <a:solidFill>
          <a:srgbClr val="001E78"/>
        </a:solidFill>
      </dgm:spPr>
    </dgm:pt>
    <dgm:pt modelId="{9975F14F-1A9E-4812-93CA-6B5C8A7B7712}" type="pres">
      <dgm:prSet presAssocID="{B5D63DB9-724F-4034-B64F-518BBF3DF899}" presName="sibTrans" presStyleCnt="0"/>
      <dgm:spPr/>
    </dgm:pt>
    <dgm:pt modelId="{74956588-178C-40A2-B3A5-FC916CEB6727}" type="pres">
      <dgm:prSet presAssocID="{08887CF0-EDE9-4A89-90A1-FD7FC2D4651C}" presName="node" presStyleLbl="node1" presStyleIdx="1" presStyleCnt="3" custLinFactNeighborX="624" custLinFactNeighborY="-2190">
        <dgm:presLayoutVars>
          <dgm:bulletEnabled val="1"/>
        </dgm:presLayoutVars>
      </dgm:prSet>
      <dgm:spPr>
        <a:solidFill>
          <a:srgbClr val="001E78"/>
        </a:solidFill>
      </dgm:spPr>
    </dgm:pt>
    <dgm:pt modelId="{9504E385-F222-4C91-A571-92B803E8A5B6}" type="pres">
      <dgm:prSet presAssocID="{43994AF2-0F4F-4264-93E8-CDB93BCD6C06}" presName="sibTrans" presStyleCnt="0"/>
      <dgm:spPr/>
    </dgm:pt>
    <dgm:pt modelId="{DD47AFC1-4E32-442F-83F7-DB3FCA510645}" type="pres">
      <dgm:prSet presAssocID="{339C7AB7-469B-4221-9079-BE575E335DDE}" presName="node" presStyleLbl="node1" presStyleIdx="2" presStyleCnt="3">
        <dgm:presLayoutVars>
          <dgm:bulletEnabled val="1"/>
        </dgm:presLayoutVars>
      </dgm:prSet>
      <dgm:spPr>
        <a:solidFill>
          <a:srgbClr val="001E78"/>
        </a:solidFill>
      </dgm:spPr>
    </dgm:pt>
  </dgm:ptLst>
  <dgm:cxnLst>
    <dgm:cxn modelId="{B1C03400-9BC3-4E55-991E-0C406BD46C88}" type="presOf" srcId="{339C7AB7-469B-4221-9079-BE575E335DDE}" destId="{DD47AFC1-4E32-442F-83F7-DB3FCA510645}" srcOrd="0" destOrd="0" presId="urn:microsoft.com/office/officeart/2005/8/layout/default"/>
    <dgm:cxn modelId="{75179B06-146C-408F-85D6-1077CF4AE734}" type="presOf" srcId="{7E3C05A2-B430-4172-9876-2A048F13580A}" destId="{5772335D-A8B1-48F8-905F-25C604B10F72}" srcOrd="0" destOrd="0" presId="urn:microsoft.com/office/officeart/2005/8/layout/default"/>
    <dgm:cxn modelId="{7A86E428-AAC6-48B2-9806-256E66E39ADA}" srcId="{7E3C05A2-B430-4172-9876-2A048F13580A}" destId="{08887CF0-EDE9-4A89-90A1-FD7FC2D4651C}" srcOrd="1" destOrd="0" parTransId="{19572582-78BB-4F00-A92A-B92581CD4CA4}" sibTransId="{43994AF2-0F4F-4264-93E8-CDB93BCD6C06}"/>
    <dgm:cxn modelId="{A8F62177-EED8-44FC-B667-D5C82709BC89}" type="presOf" srcId="{7A2DC727-A41B-441D-A840-5663496E9A2F}" destId="{7C7EF477-C4CD-4222-84E5-E0F7EE9241C8}" srcOrd="0" destOrd="0" presId="urn:microsoft.com/office/officeart/2005/8/layout/default"/>
    <dgm:cxn modelId="{5B9A2A90-9688-47D2-9420-87EB2C4F3DFD}" type="presOf" srcId="{08887CF0-EDE9-4A89-90A1-FD7FC2D4651C}" destId="{74956588-178C-40A2-B3A5-FC916CEB6727}" srcOrd="0" destOrd="0" presId="urn:microsoft.com/office/officeart/2005/8/layout/default"/>
    <dgm:cxn modelId="{56B33C98-0DBF-4E45-A23F-F070C060087F}" srcId="{7E3C05A2-B430-4172-9876-2A048F13580A}" destId="{7A2DC727-A41B-441D-A840-5663496E9A2F}" srcOrd="0" destOrd="0" parTransId="{F9A9407B-40A3-483D-99C6-8D17D9A020E2}" sibTransId="{B5D63DB9-724F-4034-B64F-518BBF3DF899}"/>
    <dgm:cxn modelId="{1DF4A7B5-18D2-48F4-A05B-ED89122CA239}" srcId="{7E3C05A2-B430-4172-9876-2A048F13580A}" destId="{339C7AB7-469B-4221-9079-BE575E335DDE}" srcOrd="2" destOrd="0" parTransId="{86811841-075D-4BF8-A229-A55AEE0A836A}" sibTransId="{93EBA06E-2662-4A5A-9946-2444DF9683FC}"/>
    <dgm:cxn modelId="{EFB92960-9962-44B7-912A-71C50E0017FA}" type="presParOf" srcId="{5772335D-A8B1-48F8-905F-25C604B10F72}" destId="{7C7EF477-C4CD-4222-84E5-E0F7EE9241C8}" srcOrd="0" destOrd="0" presId="urn:microsoft.com/office/officeart/2005/8/layout/default"/>
    <dgm:cxn modelId="{28A0A17F-4270-4DC3-B522-B5B9F0DA5949}" type="presParOf" srcId="{5772335D-A8B1-48F8-905F-25C604B10F72}" destId="{9975F14F-1A9E-4812-93CA-6B5C8A7B7712}" srcOrd="1" destOrd="0" presId="urn:microsoft.com/office/officeart/2005/8/layout/default"/>
    <dgm:cxn modelId="{C646D0A1-C81A-4F92-B358-CDD5B8FCB304}" type="presParOf" srcId="{5772335D-A8B1-48F8-905F-25C604B10F72}" destId="{74956588-178C-40A2-B3A5-FC916CEB6727}" srcOrd="2" destOrd="0" presId="urn:microsoft.com/office/officeart/2005/8/layout/default"/>
    <dgm:cxn modelId="{AF0E1E95-CF10-498C-95B7-062389DC9054}" type="presParOf" srcId="{5772335D-A8B1-48F8-905F-25C604B10F72}" destId="{9504E385-F222-4C91-A571-92B803E8A5B6}" srcOrd="3" destOrd="0" presId="urn:microsoft.com/office/officeart/2005/8/layout/default"/>
    <dgm:cxn modelId="{1B7AAFE1-9030-48C1-B845-63D6724B0C08}" type="presParOf" srcId="{5772335D-A8B1-48F8-905F-25C604B10F72}" destId="{DD47AFC1-4E32-442F-83F7-DB3FCA510645}"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7EF477-C4CD-4222-84E5-E0F7EE9241C8}">
      <dsp:nvSpPr>
        <dsp:cNvPr id="0" name=""/>
        <dsp:cNvSpPr/>
      </dsp:nvSpPr>
      <dsp:spPr>
        <a:xfrm>
          <a:off x="1026" y="464804"/>
          <a:ext cx="4001817" cy="2401090"/>
        </a:xfrm>
        <a:prstGeom prst="rect">
          <a:avLst/>
        </a:prstGeom>
        <a:solidFill>
          <a:srgbClr val="001E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b="0" kern="1200">
              <a:latin typeface="Arial"/>
            </a:rPr>
            <a:t>Increased trainings for practitioners, staff, and caregivers </a:t>
          </a:r>
          <a:endParaRPr lang="en-US" sz="3600" b="0" kern="1200"/>
        </a:p>
      </dsp:txBody>
      <dsp:txXfrm>
        <a:off x="1026" y="464804"/>
        <a:ext cx="4001817" cy="2401090"/>
      </dsp:txXfrm>
    </dsp:sp>
    <dsp:sp modelId="{74956588-178C-40A2-B3A5-FC916CEB6727}">
      <dsp:nvSpPr>
        <dsp:cNvPr id="0" name=""/>
        <dsp:cNvSpPr/>
      </dsp:nvSpPr>
      <dsp:spPr>
        <a:xfrm>
          <a:off x="4404052" y="412220"/>
          <a:ext cx="4001817" cy="2401090"/>
        </a:xfrm>
        <a:prstGeom prst="rect">
          <a:avLst/>
        </a:prstGeom>
        <a:solidFill>
          <a:srgbClr val="001E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b="0" kern="1200">
              <a:latin typeface="Arial"/>
            </a:rPr>
            <a:t> Best practice</a:t>
          </a:r>
          <a:endParaRPr lang="en-US" sz="3600" b="0" kern="1200"/>
        </a:p>
      </dsp:txBody>
      <dsp:txXfrm>
        <a:off x="4404052" y="412220"/>
        <a:ext cx="4001817" cy="2401090"/>
      </dsp:txXfrm>
    </dsp:sp>
    <dsp:sp modelId="{DD47AFC1-4E32-442F-83F7-DB3FCA510645}">
      <dsp:nvSpPr>
        <dsp:cNvPr id="0" name=""/>
        <dsp:cNvSpPr/>
      </dsp:nvSpPr>
      <dsp:spPr>
        <a:xfrm>
          <a:off x="2202026" y="3266076"/>
          <a:ext cx="4001817" cy="2401090"/>
        </a:xfrm>
        <a:prstGeom prst="rect">
          <a:avLst/>
        </a:prstGeom>
        <a:solidFill>
          <a:srgbClr val="001E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b="0" kern="1200">
              <a:latin typeface="Arial"/>
            </a:rPr>
            <a:t> Access to Education </a:t>
          </a:r>
          <a:endParaRPr lang="en-US" sz="3600" b="0" kern="1200"/>
        </a:p>
      </dsp:txBody>
      <dsp:txXfrm>
        <a:off x="2202026" y="3266076"/>
        <a:ext cx="4001817" cy="24010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513013" cy="4556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286125" y="0"/>
            <a:ext cx="2513013" cy="455613"/>
          </a:xfrm>
          <a:prstGeom prst="rect">
            <a:avLst/>
          </a:prstGeom>
        </p:spPr>
        <p:txBody>
          <a:bodyPr vert="horz" lIns="91440" tIns="45720" rIns="91440" bIns="45720" rtlCol="0"/>
          <a:lstStyle>
            <a:lvl1pPr algn="r">
              <a:defRPr sz="1200"/>
            </a:lvl1pPr>
          </a:lstStyle>
          <a:p>
            <a:fld id="{A9E40426-300A-4C00-BCA2-4FB431D54626}" type="datetimeFigureOut">
              <a:rPr lang="en-US" smtClean="0"/>
              <a:t>3/15/2024</a:t>
            </a:fld>
            <a:endParaRPr lang="en-US"/>
          </a:p>
        </p:txBody>
      </p:sp>
      <p:sp>
        <p:nvSpPr>
          <p:cNvPr id="4" name="Slide Image Placeholder 3"/>
          <p:cNvSpPr>
            <a:spLocks noGrp="1" noRot="1" noChangeAspect="1"/>
          </p:cNvSpPr>
          <p:nvPr>
            <p:ph type="sldImg" idx="2"/>
          </p:nvPr>
        </p:nvSpPr>
        <p:spPr>
          <a:xfrm>
            <a:off x="854075" y="1136650"/>
            <a:ext cx="4092575" cy="30702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579438" y="4376738"/>
            <a:ext cx="4641850" cy="35814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39175"/>
            <a:ext cx="2513013" cy="4556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286125" y="8639175"/>
            <a:ext cx="2513013" cy="455613"/>
          </a:xfrm>
          <a:prstGeom prst="rect">
            <a:avLst/>
          </a:prstGeom>
        </p:spPr>
        <p:txBody>
          <a:bodyPr vert="horz" lIns="91440" tIns="45720" rIns="91440" bIns="45720" rtlCol="0" anchor="b"/>
          <a:lstStyle>
            <a:lvl1pPr algn="r">
              <a:defRPr sz="1200"/>
            </a:lvl1pPr>
          </a:lstStyle>
          <a:p>
            <a:fld id="{08D15A8D-2FEA-4D2E-9353-45DD33D7A6D0}" type="slidenum">
              <a:rPr lang="en-US" smtClean="0"/>
              <a:t>‹#›</a:t>
            </a:fld>
            <a:endParaRPr lang="en-US"/>
          </a:p>
        </p:txBody>
      </p:sp>
    </p:spTree>
    <p:extLst>
      <p:ext uri="{BB962C8B-B14F-4D97-AF65-F5344CB8AC3E}">
        <p14:creationId xmlns:p14="http://schemas.microsoft.com/office/powerpoint/2010/main" val="89356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D15A8D-2FEA-4D2E-9353-45DD33D7A6D0}" type="slidenum">
              <a:rPr lang="en-US" smtClean="0"/>
              <a:t>1</a:t>
            </a:fld>
            <a:endParaRPr lang="en-US"/>
          </a:p>
        </p:txBody>
      </p:sp>
    </p:spTree>
    <p:extLst>
      <p:ext uri="{BB962C8B-B14F-4D97-AF65-F5344CB8AC3E}">
        <p14:creationId xmlns:p14="http://schemas.microsoft.com/office/powerpoint/2010/main" val="1845567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5088"/>
            <a:ext cx="37306250" cy="7058025"/>
          </a:xfrm>
        </p:spPr>
        <p:txBody>
          <a:bodyPr/>
          <a:lstStyle/>
          <a:p>
            <a:r>
              <a:rPr lang="en-US"/>
              <a:t>Click to edit Master title style</a:t>
            </a:r>
          </a:p>
        </p:txBody>
      </p:sp>
      <p:sp>
        <p:nvSpPr>
          <p:cNvPr id="3" name="Subtitle 2"/>
          <p:cNvSpPr>
            <a:spLocks noGrp="1"/>
          </p:cNvSpPr>
          <p:nvPr>
            <p:ph type="subTitle" idx="1"/>
          </p:nvPr>
        </p:nvSpPr>
        <p:spPr>
          <a:xfrm>
            <a:off x="6583363" y="18654713"/>
            <a:ext cx="30724475" cy="84105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D21273D-8B86-FBA3-B06C-DEE6A0446B8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DB93522-BE42-7C6E-2425-0E35FC9B15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31BEDBC-2FB4-5A3F-E175-AD50FC52A83F}"/>
              </a:ext>
            </a:extLst>
          </p:cNvPr>
          <p:cNvSpPr>
            <a:spLocks noGrp="1" noChangeArrowheads="1"/>
          </p:cNvSpPr>
          <p:nvPr>
            <p:ph type="sldNum" sz="quarter" idx="12"/>
          </p:nvPr>
        </p:nvSpPr>
        <p:spPr>
          <a:ln/>
        </p:spPr>
        <p:txBody>
          <a:bodyPr/>
          <a:lstStyle>
            <a:lvl1pPr>
              <a:defRPr/>
            </a:lvl1pPr>
          </a:lstStyle>
          <a:p>
            <a:fld id="{8E68037A-9B78-594C-A38C-93B1F26F916F}" type="slidenum">
              <a:rPr lang="en-US" altLang="en-US"/>
              <a:pPr/>
              <a:t>‹#›</a:t>
            </a:fld>
            <a:endParaRPr lang="en-US" altLang="en-US"/>
          </a:p>
        </p:txBody>
      </p:sp>
    </p:spTree>
    <p:extLst>
      <p:ext uri="{BB962C8B-B14F-4D97-AF65-F5344CB8AC3E}">
        <p14:creationId xmlns:p14="http://schemas.microsoft.com/office/powerpoint/2010/main" val="2291214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EB67DB6-20BC-E26D-3E4A-E5077812F62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45943C9-8387-FDEE-7012-FCFA4248D4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D16951-6D34-E264-65F6-C9F7C9ED72B3}"/>
              </a:ext>
            </a:extLst>
          </p:cNvPr>
          <p:cNvSpPr>
            <a:spLocks noGrp="1" noChangeArrowheads="1"/>
          </p:cNvSpPr>
          <p:nvPr>
            <p:ph type="sldNum" sz="quarter" idx="12"/>
          </p:nvPr>
        </p:nvSpPr>
        <p:spPr>
          <a:ln/>
        </p:spPr>
        <p:txBody>
          <a:bodyPr/>
          <a:lstStyle>
            <a:lvl1pPr>
              <a:defRPr/>
            </a:lvl1pPr>
          </a:lstStyle>
          <a:p>
            <a:fld id="{5A06512B-A601-2948-8F1E-8F87D6658FE2}" type="slidenum">
              <a:rPr lang="en-US" altLang="en-US"/>
              <a:pPr/>
              <a:t>‹#›</a:t>
            </a:fld>
            <a:endParaRPr lang="en-US" altLang="en-US"/>
          </a:p>
        </p:txBody>
      </p:sp>
    </p:spTree>
    <p:extLst>
      <p:ext uri="{BB962C8B-B14F-4D97-AF65-F5344CB8AC3E}">
        <p14:creationId xmlns:p14="http://schemas.microsoft.com/office/powerpoint/2010/main" val="33325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316832"/>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316832"/>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A8DBFF7-342C-F748-3452-1CA41F833D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5B44846-8FB1-159A-22CA-521914B942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94C3C84-0BE9-CB7E-A2CE-997B42C95437}"/>
              </a:ext>
            </a:extLst>
          </p:cNvPr>
          <p:cNvSpPr>
            <a:spLocks noGrp="1" noChangeArrowheads="1"/>
          </p:cNvSpPr>
          <p:nvPr>
            <p:ph type="sldNum" sz="quarter" idx="12"/>
          </p:nvPr>
        </p:nvSpPr>
        <p:spPr>
          <a:ln/>
        </p:spPr>
        <p:txBody>
          <a:bodyPr/>
          <a:lstStyle>
            <a:lvl1pPr>
              <a:defRPr/>
            </a:lvl1pPr>
          </a:lstStyle>
          <a:p>
            <a:fld id="{67C90CA0-E4D8-9A4A-A725-3AC03124E104}" type="slidenum">
              <a:rPr lang="en-US" altLang="en-US"/>
              <a:pPr/>
              <a:t>‹#›</a:t>
            </a:fld>
            <a:endParaRPr lang="en-US" altLang="en-US"/>
          </a:p>
        </p:txBody>
      </p:sp>
    </p:spTree>
    <p:extLst>
      <p:ext uri="{BB962C8B-B14F-4D97-AF65-F5344CB8AC3E}">
        <p14:creationId xmlns:p14="http://schemas.microsoft.com/office/powerpoint/2010/main" val="88944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AC546CF-FDA2-A45D-2263-093664476C0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C95BCF8-1077-EF86-5ECB-F3FFE17DFE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0CD12BC-AE3D-F0AB-D3FA-9DDD3453F6D7}"/>
              </a:ext>
            </a:extLst>
          </p:cNvPr>
          <p:cNvSpPr>
            <a:spLocks noGrp="1" noChangeArrowheads="1"/>
          </p:cNvSpPr>
          <p:nvPr>
            <p:ph type="sldNum" sz="quarter" idx="12"/>
          </p:nvPr>
        </p:nvSpPr>
        <p:spPr>
          <a:ln/>
        </p:spPr>
        <p:txBody>
          <a:bodyPr/>
          <a:lstStyle>
            <a:lvl1pPr>
              <a:defRPr/>
            </a:lvl1pPr>
          </a:lstStyle>
          <a:p>
            <a:fld id="{CE82D6CB-35E7-3748-82F9-36A6AF43DC17}" type="slidenum">
              <a:rPr lang="en-US" altLang="en-US"/>
              <a:pPr/>
              <a:t>‹#›</a:t>
            </a:fld>
            <a:endParaRPr lang="en-US" altLang="en-US"/>
          </a:p>
        </p:txBody>
      </p:sp>
    </p:spTree>
    <p:extLst>
      <p:ext uri="{BB962C8B-B14F-4D97-AF65-F5344CB8AC3E}">
        <p14:creationId xmlns:p14="http://schemas.microsoft.com/office/powerpoint/2010/main" val="70270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2645"/>
            <a:ext cx="37307838" cy="653891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1745"/>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6F7813D-3C1D-A85D-5022-FC602B3128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EB10599-9F39-5501-EA90-6619F7A5ED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216EAEE-4AD9-4A9F-AFFB-1703FBD4BF3E}"/>
              </a:ext>
            </a:extLst>
          </p:cNvPr>
          <p:cNvSpPr>
            <a:spLocks noGrp="1" noChangeArrowheads="1"/>
          </p:cNvSpPr>
          <p:nvPr>
            <p:ph type="sldNum" sz="quarter" idx="12"/>
          </p:nvPr>
        </p:nvSpPr>
        <p:spPr>
          <a:ln/>
        </p:spPr>
        <p:txBody>
          <a:bodyPr/>
          <a:lstStyle>
            <a:lvl1pPr>
              <a:defRPr/>
            </a:lvl1pPr>
          </a:lstStyle>
          <a:p>
            <a:fld id="{3278382A-A268-3C4A-AC59-654BFAD83EA0}" type="slidenum">
              <a:rPr lang="en-US" altLang="en-US"/>
              <a:pPr/>
              <a:t>‹#›</a:t>
            </a:fld>
            <a:endParaRPr lang="en-US" altLang="en-US"/>
          </a:p>
        </p:txBody>
      </p:sp>
    </p:spTree>
    <p:extLst>
      <p:ext uri="{BB962C8B-B14F-4D97-AF65-F5344CB8AC3E}">
        <p14:creationId xmlns:p14="http://schemas.microsoft.com/office/powerpoint/2010/main" val="1061090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6" y="7679532"/>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679532"/>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83F30CD-368A-92A6-C139-C499996D01E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904D13C-9E0A-3003-33B5-922779EF9D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C32D024-E021-DA8E-3774-9951C3F21849}"/>
              </a:ext>
            </a:extLst>
          </p:cNvPr>
          <p:cNvSpPr>
            <a:spLocks noGrp="1" noChangeArrowheads="1"/>
          </p:cNvSpPr>
          <p:nvPr>
            <p:ph type="sldNum" sz="quarter" idx="12"/>
          </p:nvPr>
        </p:nvSpPr>
        <p:spPr>
          <a:ln/>
        </p:spPr>
        <p:txBody>
          <a:bodyPr/>
          <a:lstStyle>
            <a:lvl1pPr>
              <a:defRPr/>
            </a:lvl1pPr>
          </a:lstStyle>
          <a:p>
            <a:fld id="{DFA83440-1543-3148-95C3-99A1C69ACC6A}" type="slidenum">
              <a:rPr lang="en-US" altLang="en-US"/>
              <a:pPr/>
              <a:t>‹#›</a:t>
            </a:fld>
            <a:endParaRPr lang="en-US" altLang="en-US"/>
          </a:p>
        </p:txBody>
      </p:sp>
    </p:spTree>
    <p:extLst>
      <p:ext uri="{BB962C8B-B14F-4D97-AF65-F5344CB8AC3E}">
        <p14:creationId xmlns:p14="http://schemas.microsoft.com/office/powerpoint/2010/main" val="36072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9213"/>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7588"/>
            <a:ext cx="19392900"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7588"/>
            <a:ext cx="19400837"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0"/>
            <a:ext cx="19400837"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9FB19B-6311-C88B-DB48-1B83BA22C1E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0D4707F-7728-1A48-D1DD-95FCF3D0EDF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A7F406D-FE71-4D4E-72F4-748898C7E089}"/>
              </a:ext>
            </a:extLst>
          </p:cNvPr>
          <p:cNvSpPr>
            <a:spLocks noGrp="1" noChangeArrowheads="1"/>
          </p:cNvSpPr>
          <p:nvPr>
            <p:ph type="sldNum" sz="quarter" idx="12"/>
          </p:nvPr>
        </p:nvSpPr>
        <p:spPr>
          <a:ln/>
        </p:spPr>
        <p:txBody>
          <a:bodyPr/>
          <a:lstStyle>
            <a:lvl1pPr>
              <a:defRPr/>
            </a:lvl1pPr>
          </a:lstStyle>
          <a:p>
            <a:fld id="{3099CF51-7AB2-A446-8C75-ED218BEBF099}" type="slidenum">
              <a:rPr lang="en-US" altLang="en-US"/>
              <a:pPr/>
              <a:t>‹#›</a:t>
            </a:fld>
            <a:endParaRPr lang="en-US" altLang="en-US"/>
          </a:p>
        </p:txBody>
      </p:sp>
    </p:spTree>
    <p:extLst>
      <p:ext uri="{BB962C8B-B14F-4D97-AF65-F5344CB8AC3E}">
        <p14:creationId xmlns:p14="http://schemas.microsoft.com/office/powerpoint/2010/main" val="197560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5BB4F47-6D2F-23FF-3CAC-7FDFF7E4D4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55595E5-3236-BE8E-C7B4-01057E9CA6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B903BC2-5610-72B9-F1B5-4A7BCC205A0D}"/>
              </a:ext>
            </a:extLst>
          </p:cNvPr>
          <p:cNvSpPr>
            <a:spLocks noGrp="1" noChangeArrowheads="1"/>
          </p:cNvSpPr>
          <p:nvPr>
            <p:ph type="sldNum" sz="quarter" idx="12"/>
          </p:nvPr>
        </p:nvSpPr>
        <p:spPr>
          <a:ln/>
        </p:spPr>
        <p:txBody>
          <a:bodyPr/>
          <a:lstStyle>
            <a:lvl1pPr>
              <a:defRPr/>
            </a:lvl1pPr>
          </a:lstStyle>
          <a:p>
            <a:fld id="{62A98324-41BD-244B-8F9A-51270916B585}" type="slidenum">
              <a:rPr lang="en-US" altLang="en-US"/>
              <a:pPr/>
              <a:t>‹#›</a:t>
            </a:fld>
            <a:endParaRPr lang="en-US" altLang="en-US"/>
          </a:p>
        </p:txBody>
      </p:sp>
    </p:spTree>
    <p:extLst>
      <p:ext uri="{BB962C8B-B14F-4D97-AF65-F5344CB8AC3E}">
        <p14:creationId xmlns:p14="http://schemas.microsoft.com/office/powerpoint/2010/main" val="105644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6B71CA7-6CAC-520D-355D-76C1BD476F5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D973E31-61C4-EDA3-D400-3E7B43A059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6F5F679-E91C-20CA-6FAA-7115B5B6417D}"/>
              </a:ext>
            </a:extLst>
          </p:cNvPr>
          <p:cNvSpPr>
            <a:spLocks noGrp="1" noChangeArrowheads="1"/>
          </p:cNvSpPr>
          <p:nvPr>
            <p:ph type="sldNum" sz="quarter" idx="12"/>
          </p:nvPr>
        </p:nvSpPr>
        <p:spPr>
          <a:ln/>
        </p:spPr>
        <p:txBody>
          <a:bodyPr/>
          <a:lstStyle>
            <a:lvl1pPr>
              <a:defRPr/>
            </a:lvl1pPr>
          </a:lstStyle>
          <a:p>
            <a:fld id="{F856C6F8-6EAF-3647-8937-F7730CCE796A}" type="slidenum">
              <a:rPr lang="en-US" altLang="en-US"/>
              <a:pPr/>
              <a:t>‹#›</a:t>
            </a:fld>
            <a:endParaRPr lang="en-US" altLang="en-US"/>
          </a:p>
        </p:txBody>
      </p:sp>
    </p:spTree>
    <p:extLst>
      <p:ext uri="{BB962C8B-B14F-4D97-AF65-F5344CB8AC3E}">
        <p14:creationId xmlns:p14="http://schemas.microsoft.com/office/powerpoint/2010/main" val="199118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09688"/>
            <a:ext cx="14439900" cy="557927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09688"/>
            <a:ext cx="24536400" cy="280963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957"/>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45FEF0D-9134-7FEA-A478-60EF003FE3C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01F08C6-E43B-5E69-39F6-4B0F146CB9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78AA281-CF1D-4DB9-FFCA-FDC90E81B012}"/>
              </a:ext>
            </a:extLst>
          </p:cNvPr>
          <p:cNvSpPr>
            <a:spLocks noGrp="1" noChangeArrowheads="1"/>
          </p:cNvSpPr>
          <p:nvPr>
            <p:ph type="sldNum" sz="quarter" idx="12"/>
          </p:nvPr>
        </p:nvSpPr>
        <p:spPr>
          <a:ln/>
        </p:spPr>
        <p:txBody>
          <a:bodyPr/>
          <a:lstStyle>
            <a:lvl1pPr>
              <a:defRPr/>
            </a:lvl1pPr>
          </a:lstStyle>
          <a:p>
            <a:fld id="{066A9105-9A1A-C447-9463-B04FDAB16FF8}" type="slidenum">
              <a:rPr lang="en-US" altLang="en-US"/>
              <a:pPr/>
              <a:t>‹#›</a:t>
            </a:fld>
            <a:endParaRPr lang="en-US" altLang="en-US"/>
          </a:p>
        </p:txBody>
      </p:sp>
    </p:spTree>
    <p:extLst>
      <p:ext uri="{BB962C8B-B14F-4D97-AF65-F5344CB8AC3E}">
        <p14:creationId xmlns:p14="http://schemas.microsoft.com/office/powerpoint/2010/main" val="1980046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3358"/>
            <a:ext cx="26335037" cy="271938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940845"/>
            <a:ext cx="26335037" cy="197524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4" y="25762745"/>
            <a:ext cx="26335037" cy="38647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04D15D0-BF33-1157-F3F4-BAF4D39C00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A6A9305-7811-5F4B-A1BF-353A8A197F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408B982-C933-851D-4C60-79941569B0AD}"/>
              </a:ext>
            </a:extLst>
          </p:cNvPr>
          <p:cNvSpPr>
            <a:spLocks noGrp="1" noChangeArrowheads="1"/>
          </p:cNvSpPr>
          <p:nvPr>
            <p:ph type="sldNum" sz="quarter" idx="12"/>
          </p:nvPr>
        </p:nvSpPr>
        <p:spPr>
          <a:ln/>
        </p:spPr>
        <p:txBody>
          <a:bodyPr/>
          <a:lstStyle>
            <a:lvl1pPr>
              <a:defRPr/>
            </a:lvl1pPr>
          </a:lstStyle>
          <a:p>
            <a:fld id="{4F43D83D-B264-8841-8E9B-DF5B2AC5D863}" type="slidenum">
              <a:rPr lang="en-US" altLang="en-US"/>
              <a:pPr/>
              <a:t>‹#›</a:t>
            </a:fld>
            <a:endParaRPr lang="en-US" altLang="en-US"/>
          </a:p>
        </p:txBody>
      </p:sp>
    </p:spTree>
    <p:extLst>
      <p:ext uri="{BB962C8B-B14F-4D97-AF65-F5344CB8AC3E}">
        <p14:creationId xmlns:p14="http://schemas.microsoft.com/office/powerpoint/2010/main" val="128238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89830E3-A869-79C4-C696-567D7AEB4F48}"/>
              </a:ext>
            </a:extLst>
          </p:cNvPr>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4735355-ED13-8A1E-DE18-B5AA3F1DA963}"/>
              </a:ext>
            </a:extLst>
          </p:cNvPr>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34E0917-1432-C3E4-5A66-5FE2D57330D3}"/>
              </a:ext>
            </a:extLst>
          </p:cNvPr>
          <p:cNvSpPr>
            <a:spLocks noGrp="1" noChangeArrowheads="1"/>
          </p:cNvSpPr>
          <p:nvPr>
            <p:ph type="dt" sz="half" idx="2"/>
          </p:nvPr>
        </p:nvSpPr>
        <p:spPr bwMode="auto">
          <a:xfrm>
            <a:off x="21939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eaLnBrk="1" hangingPunct="1">
              <a:defRPr sz="5800">
                <a:latin typeface="Arial" charset="0"/>
                <a:ea typeface="+mn-ea"/>
                <a:cs typeface="+mn-cs"/>
              </a:defRPr>
            </a:lvl1pPr>
          </a:lstStyle>
          <a:p>
            <a:pPr>
              <a:defRPr/>
            </a:pPr>
            <a:endParaRPr lang="en-US"/>
          </a:p>
        </p:txBody>
      </p:sp>
      <p:sp>
        <p:nvSpPr>
          <p:cNvPr id="1029" name="Rectangle 5">
            <a:extLst>
              <a:ext uri="{FF2B5EF4-FFF2-40B4-BE49-F238E27FC236}">
                <a16:creationId xmlns:a16="http://schemas.microsoft.com/office/drawing/2014/main" id="{C91DBE3B-0E4E-3B4C-5E74-E55AE3F0FE1B}"/>
              </a:ext>
            </a:extLst>
          </p:cNvPr>
          <p:cNvSpPr>
            <a:spLocks noGrp="1" noChangeArrowheads="1"/>
          </p:cNvSpPr>
          <p:nvPr>
            <p:ph type="ftr" sz="quarter" idx="3"/>
          </p:nvPr>
        </p:nvSpPr>
        <p:spPr bwMode="auto">
          <a:xfrm>
            <a:off x="14995525" y="29978350"/>
            <a:ext cx="139001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ctr" eaLnBrk="1" hangingPunct="1">
              <a:defRPr sz="5800">
                <a:latin typeface="Arial" charset="0"/>
                <a:ea typeface="+mn-ea"/>
                <a:cs typeface="+mn-cs"/>
              </a:defRPr>
            </a:lvl1pPr>
          </a:lstStyle>
          <a:p>
            <a:pPr>
              <a:defRPr/>
            </a:pPr>
            <a:endParaRPr lang="en-US"/>
          </a:p>
        </p:txBody>
      </p:sp>
      <p:sp>
        <p:nvSpPr>
          <p:cNvPr id="1030" name="Rectangle 6">
            <a:extLst>
              <a:ext uri="{FF2B5EF4-FFF2-40B4-BE49-F238E27FC236}">
                <a16:creationId xmlns:a16="http://schemas.microsoft.com/office/drawing/2014/main" id="{6C7D8C10-76EF-E435-D1C3-0625A27E5767}"/>
              </a:ext>
            </a:extLst>
          </p:cNvPr>
          <p:cNvSpPr>
            <a:spLocks noGrp="1" noChangeArrowheads="1"/>
          </p:cNvSpPr>
          <p:nvPr>
            <p:ph type="sldNum" sz="quarter" idx="4"/>
          </p:nvPr>
        </p:nvSpPr>
        <p:spPr bwMode="auto">
          <a:xfrm>
            <a:off x="314547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r" eaLnBrk="1" hangingPunct="1">
              <a:defRPr sz="5800"/>
            </a:lvl1pPr>
          </a:lstStyle>
          <a:p>
            <a:fld id="{1F0C57A2-D285-1049-96E8-B41979B298C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375" rtl="0" eaLnBrk="0" fontAlgn="base" hangingPunct="0">
        <a:spcBef>
          <a:spcPct val="0"/>
        </a:spcBef>
        <a:spcAft>
          <a:spcPct val="0"/>
        </a:spcAft>
        <a:defRPr sz="18100">
          <a:solidFill>
            <a:schemeClr val="tx2"/>
          </a:solidFill>
          <a:latin typeface="+mj-lt"/>
          <a:ea typeface="MS PGothic" panose="020B0600070205080204" pitchFamily="34" charset="-128"/>
          <a:cs typeface="ＭＳ Ｐゴシック" charset="0"/>
        </a:defRPr>
      </a:lvl1pPr>
      <a:lvl2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2pPr>
      <a:lvl3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3pPr>
      <a:lvl4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4pPr>
      <a:lvl5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5pPr>
      <a:lvl6pPr marL="457200" algn="ctr" defTabSz="3762375" rtl="0" fontAlgn="base">
        <a:spcBef>
          <a:spcPct val="0"/>
        </a:spcBef>
        <a:spcAft>
          <a:spcPct val="0"/>
        </a:spcAft>
        <a:defRPr sz="18100">
          <a:solidFill>
            <a:schemeClr val="tx2"/>
          </a:solidFill>
          <a:latin typeface="Arial" pitchFamily="34" charset="0"/>
        </a:defRPr>
      </a:lvl6pPr>
      <a:lvl7pPr marL="914400" algn="ctr" defTabSz="3762375" rtl="0" fontAlgn="base">
        <a:spcBef>
          <a:spcPct val="0"/>
        </a:spcBef>
        <a:spcAft>
          <a:spcPct val="0"/>
        </a:spcAft>
        <a:defRPr sz="18100">
          <a:solidFill>
            <a:schemeClr val="tx2"/>
          </a:solidFill>
          <a:latin typeface="Arial" pitchFamily="34" charset="0"/>
        </a:defRPr>
      </a:lvl7pPr>
      <a:lvl8pPr marL="1371600" algn="ctr" defTabSz="3762375" rtl="0" fontAlgn="base">
        <a:spcBef>
          <a:spcPct val="0"/>
        </a:spcBef>
        <a:spcAft>
          <a:spcPct val="0"/>
        </a:spcAft>
        <a:defRPr sz="18100">
          <a:solidFill>
            <a:schemeClr val="tx2"/>
          </a:solidFill>
          <a:latin typeface="Arial" pitchFamily="34" charset="0"/>
        </a:defRPr>
      </a:lvl8pPr>
      <a:lvl9pPr marL="1828800" algn="ctr" defTabSz="3762375" rtl="0" fontAlgn="base">
        <a:spcBef>
          <a:spcPct val="0"/>
        </a:spcBef>
        <a:spcAft>
          <a:spcPct val="0"/>
        </a:spcAft>
        <a:defRPr sz="18100">
          <a:solidFill>
            <a:schemeClr val="tx2"/>
          </a:solidFill>
          <a:latin typeface="Arial" pitchFamily="34" charset="0"/>
        </a:defRPr>
      </a:lvl9pPr>
    </p:titleStyle>
    <p:bodyStyle>
      <a:lvl1pPr marL="1411288" indent="-1411288" algn="l" defTabSz="3762375" rtl="0" eaLnBrk="0" fontAlgn="base" hangingPunct="0">
        <a:spcBef>
          <a:spcPct val="20000"/>
        </a:spcBef>
        <a:spcAft>
          <a:spcPct val="0"/>
        </a:spcAft>
        <a:buChar char="•"/>
        <a:defRPr sz="13200">
          <a:solidFill>
            <a:schemeClr val="tx1"/>
          </a:solidFill>
          <a:latin typeface="+mn-lt"/>
          <a:ea typeface="MS PGothic" panose="020B0600070205080204" pitchFamily="34" charset="-128"/>
          <a:cs typeface="ＭＳ Ｐゴシック" charset="0"/>
        </a:defRPr>
      </a:lvl1pPr>
      <a:lvl2pPr marL="3057525" indent="-1176338" algn="l" defTabSz="3762375" rtl="0" eaLnBrk="0" fontAlgn="base" hangingPunct="0">
        <a:spcBef>
          <a:spcPct val="20000"/>
        </a:spcBef>
        <a:spcAft>
          <a:spcPct val="0"/>
        </a:spcAft>
        <a:buChar char="–"/>
        <a:defRPr sz="11500">
          <a:solidFill>
            <a:schemeClr val="tx1"/>
          </a:solidFill>
          <a:latin typeface="+mn-lt"/>
          <a:ea typeface="MS PGothic" panose="020B0600070205080204" pitchFamily="34" charset="-128"/>
        </a:defRPr>
      </a:lvl2pPr>
      <a:lvl3pPr marL="4702175" indent="-939800" algn="l" defTabSz="3762375" rtl="0" eaLnBrk="0" fontAlgn="base" hangingPunct="0">
        <a:spcBef>
          <a:spcPct val="20000"/>
        </a:spcBef>
        <a:spcAft>
          <a:spcPct val="0"/>
        </a:spcAft>
        <a:buChar char="•"/>
        <a:defRPr sz="9800">
          <a:solidFill>
            <a:schemeClr val="tx1"/>
          </a:solidFill>
          <a:latin typeface="+mn-lt"/>
          <a:ea typeface="MS PGothic" panose="020B0600070205080204" pitchFamily="34" charset="-128"/>
        </a:defRPr>
      </a:lvl3pPr>
      <a:lvl4pPr marL="6583363" indent="-941388"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4pPr>
      <a:lvl5pPr marL="8464550" indent="-939800"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5pPr>
      <a:lvl6pPr marL="8921750" indent="-939800" algn="l" defTabSz="3762375" rtl="0" fontAlgn="base">
        <a:spcBef>
          <a:spcPct val="20000"/>
        </a:spcBef>
        <a:spcAft>
          <a:spcPct val="0"/>
        </a:spcAft>
        <a:buChar char="»"/>
        <a:defRPr sz="8200">
          <a:solidFill>
            <a:schemeClr val="tx1"/>
          </a:solidFill>
          <a:latin typeface="+mn-lt"/>
        </a:defRPr>
      </a:lvl6pPr>
      <a:lvl7pPr marL="9378950" indent="-939800" algn="l" defTabSz="3762375" rtl="0" fontAlgn="base">
        <a:spcBef>
          <a:spcPct val="20000"/>
        </a:spcBef>
        <a:spcAft>
          <a:spcPct val="0"/>
        </a:spcAft>
        <a:buChar char="»"/>
        <a:defRPr sz="8200">
          <a:solidFill>
            <a:schemeClr val="tx1"/>
          </a:solidFill>
          <a:latin typeface="+mn-lt"/>
        </a:defRPr>
      </a:lvl7pPr>
      <a:lvl8pPr marL="9836150" indent="-939800" algn="l" defTabSz="3762375" rtl="0" fontAlgn="base">
        <a:spcBef>
          <a:spcPct val="20000"/>
        </a:spcBef>
        <a:spcAft>
          <a:spcPct val="0"/>
        </a:spcAft>
        <a:buChar char="»"/>
        <a:defRPr sz="8200">
          <a:solidFill>
            <a:schemeClr val="tx1"/>
          </a:solidFill>
          <a:latin typeface="+mn-lt"/>
        </a:defRPr>
      </a:lvl8pPr>
      <a:lvl9pPr marL="10293350" indent="-939800"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hyperlink" Target="https://doi.org/10.1111/1440-1630.12309" TargetMode="External"/><Relationship Id="rId3" Type="http://schemas.openxmlformats.org/officeDocument/2006/relationships/image" Target="../media/image1.jpeg"/><Relationship Id="rId7" Type="http://schemas.openxmlformats.org/officeDocument/2006/relationships/diagramColors" Target="../diagrams/colors1.xml"/><Relationship Id="rId12" Type="http://schemas.openxmlformats.org/officeDocument/2006/relationships/hyperlink" Target="https://doi.org/10.1177/174498711988023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hyperlink" Target="https://doi.org/10.1080/13645579.2020.1805550" TargetMode="External"/><Relationship Id="rId5" Type="http://schemas.openxmlformats.org/officeDocument/2006/relationships/diagramLayout" Target="../diagrams/layout1.xml"/><Relationship Id="rId15" Type="http://schemas.openxmlformats.org/officeDocument/2006/relationships/hyperlink" Target="https://doi.org/10.1111/1440-1630.12625" TargetMode="External"/><Relationship Id="rId10" Type="http://schemas.openxmlformats.org/officeDocument/2006/relationships/hyperlink" Target="https://doi.org/10.1176/appi.books.9780890425787" TargetMode="External"/><Relationship Id="rId4" Type="http://schemas.openxmlformats.org/officeDocument/2006/relationships/diagramData" Target="../diagrams/data1.xml"/><Relationship Id="rId9" Type="http://schemas.openxmlformats.org/officeDocument/2006/relationships/hyperlink" Target="https://dx.doi.org/10.5014.ajot.2014.682006" TargetMode="External"/><Relationship Id="rId14" Type="http://schemas.openxmlformats.org/officeDocument/2006/relationships/hyperlink" Target="https://www.medicare.gov/coverage/caregiver-training-serv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E8F4"/>
            </a:gs>
          </a:gsLst>
          <a:lin ang="5400000" scaled="1"/>
        </a:gradFill>
        <a:effectLst/>
      </p:bgPr>
    </p:bg>
    <p:spTree>
      <p:nvGrpSpPr>
        <p:cNvPr id="1" name=""/>
        <p:cNvGrpSpPr/>
        <p:nvPr/>
      </p:nvGrpSpPr>
      <p:grpSpPr>
        <a:xfrm>
          <a:off x="0" y="0"/>
          <a:ext cx="0" cy="0"/>
          <a:chOff x="0" y="0"/>
          <a:chExt cx="0" cy="0"/>
        </a:xfrm>
      </p:grpSpPr>
      <p:sp>
        <p:nvSpPr>
          <p:cNvPr id="2048" name="Rectangle 45">
            <a:extLst>
              <a:ext uri="{FF2B5EF4-FFF2-40B4-BE49-F238E27FC236}">
                <a16:creationId xmlns:a16="http://schemas.microsoft.com/office/drawing/2014/main" id="{17FC6492-43D2-D45C-4BEA-8866BBBBB471}"/>
              </a:ext>
            </a:extLst>
          </p:cNvPr>
          <p:cNvSpPr>
            <a:spLocks noChangeArrowheads="1"/>
          </p:cNvSpPr>
          <p:nvPr/>
        </p:nvSpPr>
        <p:spPr bwMode="auto">
          <a:xfrm>
            <a:off x="21542449" y="7737226"/>
            <a:ext cx="10739012" cy="7270690"/>
          </a:xfrm>
          <a:prstGeom prst="rect">
            <a:avLst/>
          </a:prstGeom>
          <a:solidFill>
            <a:srgbClr val="001E78"/>
          </a:solidFill>
          <a:ln w="9525">
            <a:solidFill>
              <a:schemeClr val="tx1"/>
            </a:solidFill>
            <a:miter lim="800000"/>
            <a:headEnd/>
            <a:tailEnd/>
          </a:ln>
        </p:spPr>
        <p:txBody>
          <a:bodyPr wrap="none" lIns="91440" tIns="45720" rIns="91440" bIns="45720"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US" altLang="en-US" sz="2600">
              <a:cs typeface="Arial"/>
            </a:endParaRPr>
          </a:p>
        </p:txBody>
      </p:sp>
      <p:sp>
        <p:nvSpPr>
          <p:cNvPr id="2054" name="Rectangle 45">
            <a:extLst>
              <a:ext uri="{FF2B5EF4-FFF2-40B4-BE49-F238E27FC236}">
                <a16:creationId xmlns:a16="http://schemas.microsoft.com/office/drawing/2014/main" id="{D083BD6D-EBF5-4AE8-12D8-B6BB7B3030A6}"/>
              </a:ext>
            </a:extLst>
          </p:cNvPr>
          <p:cNvSpPr>
            <a:spLocks noChangeArrowheads="1"/>
          </p:cNvSpPr>
          <p:nvPr/>
        </p:nvSpPr>
        <p:spPr bwMode="auto">
          <a:xfrm>
            <a:off x="10506100" y="7737226"/>
            <a:ext cx="10739012" cy="7270690"/>
          </a:xfrm>
          <a:prstGeom prst="rect">
            <a:avLst/>
          </a:prstGeom>
          <a:solidFill>
            <a:srgbClr val="001E78"/>
          </a:solidFill>
          <a:ln w="9525">
            <a:solidFill>
              <a:schemeClr val="tx1"/>
            </a:solidFill>
            <a:miter lim="800000"/>
            <a:headEnd/>
            <a:tailEnd/>
          </a:ln>
        </p:spPr>
        <p:txBody>
          <a:bodyPr wrap="none" lIns="91440" tIns="45720" rIns="91440" bIns="45720"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US" altLang="en-US" sz="2600">
              <a:cs typeface="Arial"/>
            </a:endParaRPr>
          </a:p>
        </p:txBody>
      </p:sp>
      <p:sp>
        <p:nvSpPr>
          <p:cNvPr id="3" name="Rectangle 27">
            <a:extLst>
              <a:ext uri="{FF2B5EF4-FFF2-40B4-BE49-F238E27FC236}">
                <a16:creationId xmlns:a16="http://schemas.microsoft.com/office/drawing/2014/main" id="{D4C1334A-0BDD-A925-4535-CCA79A6A3BBC}"/>
              </a:ext>
            </a:extLst>
          </p:cNvPr>
          <p:cNvSpPr>
            <a:spLocks noChangeArrowheads="1"/>
          </p:cNvSpPr>
          <p:nvPr/>
        </p:nvSpPr>
        <p:spPr bwMode="auto">
          <a:xfrm>
            <a:off x="0" y="0"/>
            <a:ext cx="43891200" cy="2695575"/>
          </a:xfrm>
          <a:prstGeom prst="rect">
            <a:avLst/>
          </a:prstGeom>
          <a:gradFill rotWithShape="1">
            <a:gsLst>
              <a:gs pos="0">
                <a:schemeClr val="bg2"/>
              </a:gs>
              <a:gs pos="50000">
                <a:srgbClr val="001E78"/>
              </a:gs>
              <a:gs pos="100000">
                <a:schemeClr val="bg2"/>
              </a:gs>
            </a:gsLst>
            <a:lin ang="18900000" scaled="1"/>
          </a:gradFill>
          <a:ln w="9525">
            <a:noFill/>
            <a:miter lim="800000"/>
            <a:headEnd/>
            <a:tailEnd/>
          </a:ln>
          <a:effectLst/>
        </p:spPr>
        <p:txBody>
          <a:bodyPr wrap="none" anchor="ctr"/>
          <a:lstStyle/>
          <a:p>
            <a:pPr eaLnBrk="1" hangingPunct="1">
              <a:defRPr/>
            </a:pPr>
            <a:endParaRPr lang="en-US">
              <a:latin typeface="Arial" charset="0"/>
              <a:ea typeface="+mn-ea"/>
            </a:endParaRPr>
          </a:p>
        </p:txBody>
      </p:sp>
      <p:sp>
        <p:nvSpPr>
          <p:cNvPr id="4" name="Rectangle 4">
            <a:extLst>
              <a:ext uri="{FF2B5EF4-FFF2-40B4-BE49-F238E27FC236}">
                <a16:creationId xmlns:a16="http://schemas.microsoft.com/office/drawing/2014/main" id="{5DD406A4-5039-ED36-1B4F-364E8D6A6ED5}"/>
              </a:ext>
            </a:extLst>
          </p:cNvPr>
          <p:cNvSpPr>
            <a:spLocks noChangeArrowheads="1"/>
          </p:cNvSpPr>
          <p:nvPr/>
        </p:nvSpPr>
        <p:spPr bwMode="auto">
          <a:xfrm>
            <a:off x="3765550" y="52388"/>
            <a:ext cx="40125650" cy="2590800"/>
          </a:xfrm>
          <a:prstGeom prst="rect">
            <a:avLst/>
          </a:prstGeom>
          <a:gradFill rotWithShape="0">
            <a:gsLst>
              <a:gs pos="0">
                <a:schemeClr val="bg2"/>
              </a:gs>
              <a:gs pos="50000">
                <a:srgbClr val="001E78"/>
              </a:gs>
              <a:gs pos="100000">
                <a:schemeClr val="bg2"/>
              </a:gs>
            </a:gsLst>
            <a:lin ang="18900000" scaled="1"/>
          </a:gradFill>
          <a:ln w="9525">
            <a:noFill/>
            <a:miter lim="800000"/>
            <a:headEnd/>
            <a:tailEnd/>
          </a:ln>
          <a:effectLst/>
        </p:spPr>
        <p:txBody>
          <a:bodyPr lIns="109728" tIns="54864" rIns="109728" bIns="54864" anchor="ctr"/>
          <a:lstStyle/>
          <a:p>
            <a:pPr algn="ctr" defTabSz="3762375">
              <a:defRPr/>
            </a:pPr>
            <a:r>
              <a:rPr lang="en-US" sz="7200" dirty="0">
                <a:solidFill>
                  <a:schemeClr val="bg1"/>
                </a:solidFill>
                <a:latin typeface="Arial"/>
                <a:ea typeface="+mn-ea"/>
                <a:cs typeface="Times New Roman"/>
              </a:rPr>
              <a:t>Working with People with Major Neurocognitive Disorders: Occupational Therapy Practice Patterns</a:t>
            </a:r>
          </a:p>
          <a:p>
            <a:pPr algn="ctr" defTabSz="3762375">
              <a:defRPr/>
            </a:pPr>
            <a:r>
              <a:rPr lang="en-US" sz="3200" dirty="0">
                <a:solidFill>
                  <a:schemeClr val="bg1"/>
                </a:solidFill>
                <a:latin typeface="Arial"/>
                <a:ea typeface="+mn-ea"/>
                <a:cs typeface="Arial"/>
              </a:rPr>
              <a:t>Christine </a:t>
            </a:r>
            <a:r>
              <a:rPr lang="en-US" sz="3200" dirty="0" err="1">
                <a:solidFill>
                  <a:schemeClr val="bg1"/>
                </a:solidFill>
                <a:latin typeface="Arial"/>
                <a:ea typeface="+mn-ea"/>
                <a:cs typeface="Arial"/>
              </a:rPr>
              <a:t>Raber</a:t>
            </a:r>
            <a:r>
              <a:rPr lang="en-US" sz="3200" dirty="0">
                <a:solidFill>
                  <a:schemeClr val="bg1"/>
                </a:solidFill>
                <a:latin typeface="Arial"/>
                <a:ea typeface="+mn-ea"/>
                <a:cs typeface="Arial"/>
              </a:rPr>
              <a:t> PhD, OTR/L; </a:t>
            </a:r>
            <a:r>
              <a:rPr lang="en-US" sz="3200" dirty="0">
                <a:solidFill>
                  <a:schemeClr val="bg1"/>
                </a:solidFill>
                <a:latin typeface="Arial"/>
                <a:ea typeface="+mn-ea"/>
                <a:cs typeface="Times New Roman"/>
              </a:rPr>
              <a:t>Chloe Long, B.S., S/OT; Lucy Snyder, B.S., S/OT; </a:t>
            </a:r>
            <a:r>
              <a:rPr lang="en-US" sz="3200" dirty="0" err="1">
                <a:solidFill>
                  <a:schemeClr val="bg1"/>
                </a:solidFill>
                <a:latin typeface="Arial"/>
                <a:ea typeface="+mn-ea"/>
                <a:cs typeface="Times New Roman"/>
              </a:rPr>
              <a:t>ChaseAnn</a:t>
            </a:r>
            <a:r>
              <a:rPr lang="en-US" sz="3200" dirty="0">
                <a:solidFill>
                  <a:schemeClr val="bg1"/>
                </a:solidFill>
                <a:latin typeface="Arial"/>
                <a:ea typeface="+mn-ea"/>
                <a:cs typeface="Times New Roman"/>
              </a:rPr>
              <a:t> Wolfe, A.A.S., B.I.S., S/OT; and Jacob McComas, B.S., S/OT</a:t>
            </a:r>
            <a:endParaRPr lang="en-US" sz="3200" dirty="0">
              <a:solidFill>
                <a:schemeClr val="bg1"/>
              </a:solidFill>
              <a:ea typeface="+mn-ea"/>
              <a:cs typeface="Times New Roman"/>
            </a:endParaRPr>
          </a:p>
          <a:p>
            <a:pPr algn="ctr" defTabSz="3762375">
              <a:defRPr/>
            </a:pPr>
            <a:r>
              <a:rPr lang="en-US" sz="3200" i="1" dirty="0">
                <a:solidFill>
                  <a:schemeClr val="bg1"/>
                </a:solidFill>
                <a:latin typeface="Arial"/>
                <a:ea typeface="+mn-ea"/>
                <a:cs typeface="Times New Roman"/>
              </a:rPr>
              <a:t>Master of Occupational Therapy Program – Shawnee State University</a:t>
            </a:r>
            <a:endParaRPr lang="en-US" sz="3200" dirty="0">
              <a:solidFill>
                <a:schemeClr val="bg1"/>
              </a:solidFill>
              <a:ea typeface="+mn-ea"/>
              <a:cs typeface="Times New Roman"/>
            </a:endParaRPr>
          </a:p>
        </p:txBody>
      </p:sp>
      <p:sp>
        <p:nvSpPr>
          <p:cNvPr id="2" name="Rectangle 5">
            <a:extLst>
              <a:ext uri="{FF2B5EF4-FFF2-40B4-BE49-F238E27FC236}">
                <a16:creationId xmlns:a16="http://schemas.microsoft.com/office/drawing/2014/main" id="{0B46205C-2C41-1D82-F046-D67DAE166FBF}"/>
              </a:ext>
            </a:extLst>
          </p:cNvPr>
          <p:cNvSpPr>
            <a:spLocks noChangeArrowheads="1"/>
          </p:cNvSpPr>
          <p:nvPr/>
        </p:nvSpPr>
        <p:spPr bwMode="auto">
          <a:xfrm>
            <a:off x="177227" y="2996814"/>
            <a:ext cx="9879509" cy="744923"/>
          </a:xfrm>
          <a:prstGeom prst="rect">
            <a:avLst/>
          </a:prstGeom>
          <a:gradFill rotWithShape="1">
            <a:gsLst>
              <a:gs pos="0">
                <a:schemeClr val="bg2"/>
              </a:gs>
              <a:gs pos="50000">
                <a:srgbClr val="001E78">
                  <a:alpha val="79999"/>
                </a:srgbClr>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3800" b="1">
                <a:solidFill>
                  <a:schemeClr val="bg1"/>
                </a:solidFill>
                <a:latin typeface="Trebuchet MS"/>
                <a:ea typeface="+mn-ea"/>
                <a:sym typeface="Symbol" pitchFamily="18" charset="2"/>
              </a:rPr>
              <a:t> </a:t>
            </a:r>
            <a:r>
              <a:rPr lang="en-US" sz="4800" b="1">
                <a:solidFill>
                  <a:schemeClr val="bg1"/>
                </a:solidFill>
                <a:latin typeface="Arial"/>
                <a:ea typeface="+mn-ea"/>
                <a:cs typeface="Arial"/>
              </a:rPr>
              <a:t>Abstract</a:t>
            </a:r>
          </a:p>
        </p:txBody>
      </p:sp>
      <p:sp>
        <p:nvSpPr>
          <p:cNvPr id="2059" name="Text Box 6">
            <a:extLst>
              <a:ext uri="{FF2B5EF4-FFF2-40B4-BE49-F238E27FC236}">
                <a16:creationId xmlns:a16="http://schemas.microsoft.com/office/drawing/2014/main" id="{BF3F23B3-3D9D-B6A8-0656-BB25C87F7380}"/>
              </a:ext>
            </a:extLst>
          </p:cNvPr>
          <p:cNvSpPr txBox="1">
            <a:spLocks noChangeArrowheads="1"/>
          </p:cNvSpPr>
          <p:nvPr/>
        </p:nvSpPr>
        <p:spPr bwMode="auto">
          <a:xfrm>
            <a:off x="300781" y="4182428"/>
            <a:ext cx="9717741" cy="1257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728" tIns="54864" rIns="109728" bIns="54864" anchor="t">
            <a:spAutoFit/>
          </a:bodyPr>
          <a:lstStyle>
            <a:lvl1pPr defTabSz="3762375">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defTabSz="3762375">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defTabSz="3762375">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marL="457200" indent="-457200" eaLnBrk="1" hangingPunct="1">
              <a:spcBef>
                <a:spcPct val="0"/>
              </a:spcBef>
              <a:buFont typeface="Arial,Sans-Serif"/>
              <a:buChar char="•"/>
            </a:pPr>
            <a:r>
              <a:rPr lang="en-US" sz="3000" b="1">
                <a:latin typeface="Arial"/>
                <a:ea typeface="MS PGothic"/>
                <a:cs typeface="Times New Roman"/>
              </a:rPr>
              <a:t>Purpose: </a:t>
            </a:r>
            <a:r>
              <a:rPr lang="en-US" sz="3000">
                <a:latin typeface="Arial"/>
                <a:ea typeface="MS PGothic"/>
                <a:cs typeface="Times New Roman"/>
              </a:rPr>
              <a:t>The purpose of this descriptive study is to understand occupational therapy practitioners (OTPs) self-reported practice patterns when working with individuals with NCD. </a:t>
            </a:r>
            <a:r>
              <a:rPr lang="en-US" sz="3000" b="1">
                <a:latin typeface="Arial"/>
                <a:ea typeface="MS PGothic"/>
                <a:cs typeface="Times New Roman"/>
              </a:rPr>
              <a:t>Methods: </a:t>
            </a:r>
            <a:r>
              <a:rPr lang="en-US" sz="3000">
                <a:latin typeface="Arial"/>
                <a:ea typeface="MS PGothic"/>
                <a:cs typeface="Times New Roman"/>
              </a:rPr>
              <a:t> An online survey was developed using current evidence from the AOTA 2017 Practice Guidelines for Adults with Alzheimer’s Disease and Related Major Neurocognitive Disorders. All OTPs currently licensed in Ohio (n=11,285) were invited to participate in the survey. Descriptive statistics and thematic analysis were used to analyze survey responses. </a:t>
            </a:r>
            <a:r>
              <a:rPr lang="en-US" sz="3000" b="1">
                <a:latin typeface="Arial"/>
                <a:ea typeface="MS PGothic"/>
                <a:cs typeface="Times New Roman"/>
              </a:rPr>
              <a:t>Results: </a:t>
            </a:r>
            <a:r>
              <a:rPr lang="en-US" sz="3000">
                <a:latin typeface="Arial"/>
                <a:ea typeface="MS PGothic"/>
                <a:cs typeface="Times New Roman"/>
              </a:rPr>
              <a:t>100 OTPs</a:t>
            </a:r>
            <a:r>
              <a:rPr lang="en-US" sz="3000" u="sng">
                <a:solidFill>
                  <a:srgbClr val="0078D4"/>
                </a:solidFill>
                <a:latin typeface="Arial"/>
                <a:ea typeface="MS PGothic"/>
                <a:cs typeface="Times New Roman"/>
              </a:rPr>
              <a:t> </a:t>
            </a:r>
            <a:r>
              <a:rPr lang="en-US" sz="3000">
                <a:latin typeface="Arial"/>
                <a:ea typeface="MS PGothic"/>
                <a:cs typeface="Times New Roman"/>
              </a:rPr>
              <a:t>responded to the survey. The survey revealed that 45.95% of the respondents reported being “somewhat familiar” with the AOTA 2017 Practice Guidelines for Adults with Alzheimer’s Disease and Related Major Neurocognitive Disorders. </a:t>
            </a:r>
            <a:r>
              <a:rPr lang="en-US" sz="3000">
                <a:latin typeface="Arial"/>
                <a:ea typeface="MS PGothic"/>
                <a:cs typeface="Arial"/>
              </a:rPr>
              <a:t>56.52% of OTPs (N=69) indicated that lack of time to read scientific literature is one of the challenges/barriers in providing services to clients with major NCD. The study identified these three themes for needed training/education for OTPs: increased trainings for practitioners, staff, and caregivers; best practice; and access to education.</a:t>
            </a:r>
            <a:r>
              <a:rPr lang="en-US" sz="3000">
                <a:latin typeface="Arial"/>
                <a:ea typeface="MS PGothic"/>
                <a:cs typeface="Times New Roman"/>
              </a:rPr>
              <a:t> </a:t>
            </a:r>
            <a:r>
              <a:rPr lang="en-US" sz="3000" b="1">
                <a:latin typeface="Arial"/>
                <a:ea typeface="MS PGothic"/>
                <a:cs typeface="Times New Roman"/>
              </a:rPr>
              <a:t>Discussion</a:t>
            </a:r>
            <a:r>
              <a:rPr lang="en-US" sz="3000">
                <a:latin typeface="Arial"/>
                <a:ea typeface="MS PGothic"/>
                <a:cs typeface="Times New Roman"/>
              </a:rPr>
              <a:t>: There seems to be a disconnect between OTPs understanding of the AOTA 2017 Practice Guidelines and how they are applying the information to practice. </a:t>
            </a:r>
            <a:endParaRPr lang="en-US" sz="3000">
              <a:cs typeface="Times New Roman"/>
            </a:endParaRPr>
          </a:p>
        </p:txBody>
      </p:sp>
      <p:sp>
        <p:nvSpPr>
          <p:cNvPr id="7" name="Rectangle 12">
            <a:extLst>
              <a:ext uri="{FF2B5EF4-FFF2-40B4-BE49-F238E27FC236}">
                <a16:creationId xmlns:a16="http://schemas.microsoft.com/office/drawing/2014/main" id="{07066A35-C157-7A9C-7976-DC2F29E3785C}"/>
              </a:ext>
            </a:extLst>
          </p:cNvPr>
          <p:cNvSpPr>
            <a:spLocks noChangeArrowheads="1"/>
          </p:cNvSpPr>
          <p:nvPr/>
        </p:nvSpPr>
        <p:spPr bwMode="auto">
          <a:xfrm>
            <a:off x="10553487" y="15213365"/>
            <a:ext cx="21700511" cy="971549"/>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algn="ctr" defTabSz="3762375" eaLnBrk="1" hangingPunct="1">
              <a:defRPr/>
            </a:pPr>
            <a:r>
              <a:rPr lang="en-US" sz="4800" b="1">
                <a:solidFill>
                  <a:schemeClr val="bg1"/>
                </a:solidFill>
                <a:latin typeface="Arial"/>
                <a:ea typeface="+mn-ea"/>
                <a:cs typeface="Arial"/>
                <a:sym typeface="Symbol" pitchFamily="18" charset="2"/>
              </a:rPr>
              <a:t></a:t>
            </a:r>
            <a:r>
              <a:rPr lang="en-US" sz="4800" b="1">
                <a:latin typeface="Arial"/>
                <a:ea typeface="+mn-ea"/>
                <a:cs typeface="Arial"/>
                <a:sym typeface="Symbol" pitchFamily="18" charset="2"/>
              </a:rPr>
              <a:t> </a:t>
            </a:r>
            <a:r>
              <a:rPr lang="en-US" sz="4800" b="1">
                <a:solidFill>
                  <a:schemeClr val="bg1"/>
                </a:solidFill>
                <a:latin typeface="Arial"/>
                <a:ea typeface="+mn-ea"/>
                <a:cs typeface="Arial"/>
                <a:sym typeface="Symbol" pitchFamily="18" charset="2"/>
              </a:rPr>
              <a:t>Results</a:t>
            </a:r>
            <a:endParaRPr lang="en-US" sz="4800" b="1">
              <a:solidFill>
                <a:schemeClr val="bg1"/>
              </a:solidFill>
              <a:latin typeface="Arial"/>
              <a:ea typeface="+mn-ea"/>
              <a:cs typeface="Arial"/>
            </a:endParaRPr>
          </a:p>
        </p:txBody>
      </p:sp>
      <p:sp>
        <p:nvSpPr>
          <p:cNvPr id="2066" name="Text Box 16">
            <a:extLst>
              <a:ext uri="{FF2B5EF4-FFF2-40B4-BE49-F238E27FC236}">
                <a16:creationId xmlns:a16="http://schemas.microsoft.com/office/drawing/2014/main" id="{071EA037-5264-6060-E540-267CEA8CB12E}"/>
              </a:ext>
            </a:extLst>
          </p:cNvPr>
          <p:cNvSpPr txBox="1">
            <a:spLocks noChangeArrowheads="1"/>
          </p:cNvSpPr>
          <p:nvPr/>
        </p:nvSpPr>
        <p:spPr bwMode="auto">
          <a:xfrm>
            <a:off x="274228" y="28681152"/>
            <a:ext cx="9448800" cy="232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3152" tIns="36576" rIns="73152" bIns="36576" anchor="t">
            <a:spAutoFit/>
          </a:bodyPr>
          <a:lstStyle>
            <a:lvl1pPr defTabSz="3762375">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defTabSz="3762375">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defTabSz="3762375">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600">
              <a:cs typeface="Arial"/>
            </a:endParaRPr>
          </a:p>
          <a:p>
            <a:pPr>
              <a:spcBef>
                <a:spcPct val="0"/>
              </a:spcBef>
              <a:buNone/>
            </a:pPr>
            <a:r>
              <a:rPr lang="en-US" sz="3000">
                <a:latin typeface="Arial"/>
                <a:ea typeface="MS PGothic"/>
                <a:cs typeface="Arial"/>
              </a:rPr>
              <a:t>The purpose of this descriptive study is to understand occupational therapy practitioners (OTPs) self-reported practice patterns when working with individuals with NCD.</a:t>
            </a:r>
            <a:endParaRPr lang="en-US"/>
          </a:p>
        </p:txBody>
      </p:sp>
      <p:sp>
        <p:nvSpPr>
          <p:cNvPr id="2075" name="Rectangle 29">
            <a:extLst>
              <a:ext uri="{FF2B5EF4-FFF2-40B4-BE49-F238E27FC236}">
                <a16:creationId xmlns:a16="http://schemas.microsoft.com/office/drawing/2014/main" id="{A82956FB-B5A2-D06E-C657-B0FB566F255D}"/>
              </a:ext>
            </a:extLst>
          </p:cNvPr>
          <p:cNvSpPr>
            <a:spLocks noChangeArrowheads="1"/>
          </p:cNvSpPr>
          <p:nvPr/>
        </p:nvSpPr>
        <p:spPr bwMode="auto">
          <a:xfrm>
            <a:off x="0" y="31429325"/>
            <a:ext cx="43891200" cy="746125"/>
          </a:xfrm>
          <a:prstGeom prst="rect">
            <a:avLst/>
          </a:prstGeom>
          <a:gradFill rotWithShape="0">
            <a:gsLst>
              <a:gs pos="0">
                <a:schemeClr val="bg2"/>
              </a:gs>
              <a:gs pos="50000">
                <a:srgbClr val="001E78"/>
              </a:gs>
              <a:gs pos="100000">
                <a:schemeClr val="bg2"/>
              </a:gs>
            </a:gsLst>
            <a:lin ang="18900000" scaled="1"/>
          </a:gradFill>
          <a:ln w="9525">
            <a:noFill/>
            <a:miter lim="800000"/>
            <a:headEnd/>
            <a:tailEnd/>
          </a:ln>
          <a:effectLst/>
        </p:spPr>
        <p:txBody>
          <a:bodyPr lIns="109728" tIns="54864" rIns="109728" bIns="54864" anchor="ctr"/>
          <a:lstStyle>
            <a:lvl1pPr defTabSz="3762375" eaLnBrk="0" hangingPunct="0">
              <a:defRPr sz="7400">
                <a:solidFill>
                  <a:schemeClr val="tx1"/>
                </a:solidFill>
                <a:latin typeface="Arial" panose="020B0604020202020204" pitchFamily="34" charset="0"/>
                <a:ea typeface="MS PGothic" panose="020B0600070205080204" pitchFamily="34" charset="-128"/>
              </a:defRPr>
            </a:lvl1pPr>
            <a:lvl2pPr marL="742950" indent="-285750" defTabSz="3762375" eaLnBrk="0" hangingPunct="0">
              <a:defRPr sz="7400">
                <a:solidFill>
                  <a:schemeClr val="tx1"/>
                </a:solidFill>
                <a:latin typeface="Arial" panose="020B0604020202020204" pitchFamily="34" charset="0"/>
                <a:ea typeface="MS PGothic" panose="020B0600070205080204" pitchFamily="34" charset="-128"/>
              </a:defRPr>
            </a:lvl2pPr>
            <a:lvl3pPr marL="1143000" indent="-228600" defTabSz="3762375" eaLnBrk="0" hangingPunct="0">
              <a:defRPr sz="7400">
                <a:solidFill>
                  <a:schemeClr val="tx1"/>
                </a:solidFill>
                <a:latin typeface="Arial" panose="020B0604020202020204" pitchFamily="34" charset="0"/>
                <a:ea typeface="MS PGothic" panose="020B0600070205080204" pitchFamily="34" charset="-128"/>
              </a:defRPr>
            </a:lvl3pPr>
            <a:lvl4pPr marL="1600200" indent="-228600" defTabSz="3762375" eaLnBrk="0" hangingPunct="0">
              <a:defRPr sz="7400">
                <a:solidFill>
                  <a:schemeClr val="tx1"/>
                </a:solidFill>
                <a:latin typeface="Arial" panose="020B0604020202020204" pitchFamily="34" charset="0"/>
                <a:ea typeface="MS PGothic" panose="020B0600070205080204" pitchFamily="34" charset="-128"/>
              </a:defRPr>
            </a:lvl4pPr>
            <a:lvl5pPr marL="2057400" indent="-228600" defTabSz="3762375" eaLnBrk="0" hangingPunct="0">
              <a:defRPr sz="74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a:solidFill>
                  <a:schemeClr val="bg1"/>
                </a:solidFill>
                <a:sym typeface="Symbol" panose="05050102010706020507" pitchFamily="18" charset="2"/>
              </a:rPr>
              <a:t>                                             </a:t>
            </a:r>
          </a:p>
        </p:txBody>
      </p:sp>
      <p:sp>
        <p:nvSpPr>
          <p:cNvPr id="2072" name="AutoShape 40" descr="http://www.surveymonkey.com/MChart.ashx?sm=cBMW6fVkRiZ4rz1YHxCXkG3IAN2G9Nj2YJynrdTTFiPLU2q6nP9yC9%2bXkIGWn6Her3r7vFeDCMUD0AaysoJOx9SN8bFdu7z%2bQO9WuNFl8Wo%3d&amp;cp=1|461&amp;d=0.13191476654667544">
            <a:extLst>
              <a:ext uri="{FF2B5EF4-FFF2-40B4-BE49-F238E27FC236}">
                <a16:creationId xmlns:a16="http://schemas.microsoft.com/office/drawing/2014/main" id="{0F838B15-B929-3F1E-CDD1-EB2C1E3EF8C4}"/>
              </a:ext>
            </a:extLst>
          </p:cNvPr>
          <p:cNvSpPr>
            <a:spLocks noChangeAspect="1" noChangeArrowheads="1"/>
          </p:cNvSpPr>
          <p:nvPr/>
        </p:nvSpPr>
        <p:spPr bwMode="auto">
          <a:xfrm>
            <a:off x="212677" y="6029074"/>
            <a:ext cx="9472821" cy="4423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buNone/>
            </a:pPr>
            <a:endParaRPr lang="en-US" sz="3000"/>
          </a:p>
        </p:txBody>
      </p:sp>
      <p:pic>
        <p:nvPicPr>
          <p:cNvPr id="11" name="Picture 10" descr="nB9xb6Ax_400x400.jpg">
            <a:extLst>
              <a:ext uri="{FF2B5EF4-FFF2-40B4-BE49-F238E27FC236}">
                <a16:creationId xmlns:a16="http://schemas.microsoft.com/office/drawing/2014/main" id="{9A16757B-D98F-2DA3-E2B5-AD8DC007847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7538" y="252413"/>
            <a:ext cx="21971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F2D97263-3DB1-48F1-9ED3-9BCE7B4CF44C}"/>
              </a:ext>
            </a:extLst>
          </p:cNvPr>
          <p:cNvSpPr txBox="1"/>
          <p:nvPr/>
        </p:nvSpPr>
        <p:spPr>
          <a:xfrm>
            <a:off x="32663736" y="3789828"/>
            <a:ext cx="11075082" cy="18251150"/>
          </a:xfrm>
          <a:prstGeom prst="rect">
            <a:avLst/>
          </a:prstGeom>
          <a:noFill/>
        </p:spPr>
        <p:txBody>
          <a:bodyPr wrap="square" lIns="91440" tIns="45720" rIns="91440" bIns="45720" rtlCol="0" anchor="t">
            <a:spAutoFit/>
          </a:bodyPr>
          <a:lstStyle/>
          <a:p>
            <a:pPr marL="457200" indent="-457200">
              <a:buFont typeface="Arial"/>
              <a:buChar char="•"/>
            </a:pPr>
            <a:r>
              <a:rPr lang="en-US" sz="3000">
                <a:latin typeface="Arial"/>
                <a:ea typeface="MS PGothic"/>
                <a:cs typeface="Arial"/>
              </a:rPr>
              <a:t>A gap exists between OTPs reported familiarity with the AOTA 2017 PG </a:t>
            </a:r>
            <a:r>
              <a:rPr lang="en-US" sz="2000">
                <a:latin typeface="Arial"/>
                <a:ea typeface="MS PGothic"/>
                <a:cs typeface="Arial"/>
              </a:rPr>
              <a:t>(Piersol &amp; Jensen, 2017)</a:t>
            </a:r>
            <a:r>
              <a:rPr lang="en-US" sz="3000">
                <a:latin typeface="Arial"/>
                <a:ea typeface="MS PGothic"/>
                <a:cs typeface="Arial"/>
              </a:rPr>
              <a:t>  and applying the information in practice</a:t>
            </a:r>
          </a:p>
          <a:p>
            <a:pPr marL="457200" indent="-457200">
              <a:buFont typeface="Arial"/>
              <a:buChar char="•"/>
            </a:pPr>
            <a:r>
              <a:rPr lang="en-US" sz="3000">
                <a:latin typeface="Arial"/>
                <a:ea typeface="MS PGothic"/>
                <a:cs typeface="Arial"/>
              </a:rPr>
              <a:t>OTPs reported using assessments under different categories in the OTPF-3 indicating unfamiliarity with the OTPF-3 </a:t>
            </a:r>
            <a:r>
              <a:rPr lang="en-US" sz="2000">
                <a:latin typeface="Arial"/>
                <a:ea typeface="MS PGothic"/>
                <a:cs typeface="Arial"/>
              </a:rPr>
              <a:t>(AOTA, 2014)</a:t>
            </a:r>
          </a:p>
          <a:p>
            <a:pPr marL="457200" indent="-457200">
              <a:buFont typeface="Arial"/>
              <a:buChar char="•"/>
            </a:pPr>
            <a:r>
              <a:rPr lang="en-US" sz="3000">
                <a:latin typeface="Arial"/>
                <a:ea typeface="MS PGothic"/>
                <a:cs typeface="Arial"/>
              </a:rPr>
              <a:t>Interventions selected by majority of OTPs, in all categories, demonstrated strong evidence in AOTA 2017 PG </a:t>
            </a:r>
            <a:r>
              <a:rPr lang="en-US" sz="2000">
                <a:latin typeface="Arial"/>
                <a:ea typeface="MS PGothic"/>
                <a:cs typeface="Arial"/>
              </a:rPr>
              <a:t>(Piersol &amp; Jensen, 2017) </a:t>
            </a:r>
            <a:endParaRPr lang="en-US" sz="2000">
              <a:cs typeface="Arial"/>
            </a:endParaRPr>
          </a:p>
          <a:p>
            <a:pPr marL="457200" indent="-457200">
              <a:buFont typeface="Arial"/>
              <a:buChar char="•"/>
            </a:pPr>
            <a:r>
              <a:rPr lang="en-US" sz="3000">
                <a:latin typeface="Arial"/>
                <a:ea typeface="MS PGothic"/>
                <a:cs typeface="Arial"/>
              </a:rPr>
              <a:t>The role of occupational therapy in caregiver training seems unclear to OTP respondents due to report of using interventions with moderate evidence</a:t>
            </a:r>
            <a:endParaRPr lang="en-US" sz="3000">
              <a:cs typeface="Arial"/>
            </a:endParaRPr>
          </a:p>
          <a:p>
            <a:pPr marL="457200" indent="-457200">
              <a:buFont typeface="Arial"/>
              <a:buChar char="•"/>
            </a:pPr>
            <a:r>
              <a:rPr lang="en-US" sz="3000">
                <a:latin typeface="Arial"/>
                <a:ea typeface="MS PGothic"/>
                <a:cs typeface="Arial"/>
              </a:rPr>
              <a:t>OTPs perceive a variety of benefits to occupational therapy however, there is a disconnect between the benefits and what OTPs are doing to see those benefits</a:t>
            </a:r>
          </a:p>
          <a:p>
            <a:pPr marL="457200" indent="-457200">
              <a:buFont typeface="Arial"/>
              <a:buChar char="•"/>
            </a:pPr>
            <a:r>
              <a:rPr lang="en-US" sz="3000">
                <a:latin typeface="Arial"/>
                <a:ea typeface="MS PGothic"/>
                <a:cs typeface="Arial"/>
              </a:rPr>
              <a:t>OTPs can find literature but are struggling to find time to read it </a:t>
            </a:r>
          </a:p>
          <a:p>
            <a:pPr marL="457200" indent="-457200">
              <a:buFont typeface="Arial"/>
              <a:buChar char="•"/>
            </a:pPr>
            <a:r>
              <a:rPr lang="en-US" sz="3000">
                <a:latin typeface="Arial"/>
                <a:ea typeface="MS PGothic"/>
                <a:cs typeface="Arial"/>
              </a:rPr>
              <a:t>Needed training/education for OTPs include increased trainings, affordable CEUs, and information regarding best practice however, the AOTA 2017 PG</a:t>
            </a:r>
            <a:r>
              <a:rPr lang="en-US" sz="2000">
                <a:latin typeface="Arial"/>
                <a:ea typeface="MS PGothic"/>
                <a:cs typeface="Arial"/>
              </a:rPr>
              <a:t> (Piersol &amp; Jensen, 2017)</a:t>
            </a:r>
            <a:r>
              <a:rPr lang="en-US" sz="3000">
                <a:latin typeface="Arial"/>
                <a:ea typeface="MS PGothic"/>
                <a:cs typeface="Arial"/>
              </a:rPr>
              <a:t> is filled with best practice</a:t>
            </a:r>
          </a:p>
          <a:p>
            <a:pPr algn="ctr"/>
            <a:r>
              <a:rPr lang="en-US" sz="3000" b="1">
                <a:latin typeface="Arial"/>
                <a:ea typeface="MS PGothic"/>
                <a:cs typeface="Arial"/>
              </a:rPr>
              <a:t>Limitations</a:t>
            </a:r>
          </a:p>
          <a:p>
            <a:pPr marL="457200" indent="-457200">
              <a:buFont typeface="Arial"/>
              <a:buChar char="•"/>
            </a:pPr>
            <a:r>
              <a:rPr lang="en-US" sz="3000">
                <a:latin typeface="Arial"/>
                <a:ea typeface="MS PGothic"/>
                <a:cs typeface="Arial"/>
              </a:rPr>
              <a:t>Low generalizability due to small sample size and limited geographic location</a:t>
            </a:r>
          </a:p>
          <a:p>
            <a:pPr marL="457200" indent="-457200">
              <a:buFont typeface="Arial"/>
              <a:buChar char="•"/>
            </a:pPr>
            <a:r>
              <a:rPr lang="en-US" sz="3000">
                <a:latin typeface="Arial"/>
                <a:ea typeface="MS PGothic"/>
                <a:cs typeface="Arial"/>
              </a:rPr>
              <a:t>OTPs who are not familiar with the AOTA 2017 Practice Guidelines </a:t>
            </a:r>
            <a:r>
              <a:rPr lang="en-US" sz="2000">
                <a:latin typeface="Arial"/>
                <a:ea typeface="MS PGothic"/>
                <a:cs typeface="Arial"/>
              </a:rPr>
              <a:t>(Piersol &amp; Jensen, 2017) </a:t>
            </a:r>
            <a:r>
              <a:rPr lang="en-US" sz="3000">
                <a:latin typeface="Arial"/>
                <a:ea typeface="MS PGothic"/>
                <a:cs typeface="Arial"/>
              </a:rPr>
              <a:t>might have had a difficult time with the wording of the survey</a:t>
            </a:r>
          </a:p>
          <a:p>
            <a:pPr marL="457200" indent="-457200">
              <a:buFont typeface="Arial"/>
              <a:buChar char="•"/>
            </a:pPr>
            <a:r>
              <a:rPr lang="en-US" sz="3000">
                <a:latin typeface="Arial"/>
                <a:ea typeface="MS PGothic"/>
                <a:cs typeface="Arial"/>
              </a:rPr>
              <a:t>Skip logic of the survey was not executed correctly but, was quickly corrected only causing 19 respondents to be removed from the data </a:t>
            </a:r>
          </a:p>
          <a:p>
            <a:pPr algn="ctr"/>
            <a:r>
              <a:rPr lang="en-US" sz="3000" b="1">
                <a:latin typeface="Arial"/>
                <a:ea typeface="MS PGothic"/>
                <a:cs typeface="Arial"/>
              </a:rPr>
              <a:t>Future Research</a:t>
            </a:r>
            <a:endParaRPr lang="en-US" sz="3000" b="1">
              <a:cs typeface="Arial" panose="020B0604020202020204" pitchFamily="34" charset="0"/>
            </a:endParaRPr>
          </a:p>
          <a:p>
            <a:r>
              <a:rPr lang="en-US" sz="3000">
                <a:latin typeface="Arial"/>
                <a:ea typeface="MS PGothic"/>
                <a:cs typeface="Arial"/>
              </a:rPr>
              <a:t>Additional research should focus on understanding:</a:t>
            </a:r>
          </a:p>
          <a:p>
            <a:pPr marL="457200" indent="-457200">
              <a:buFont typeface="Arial"/>
              <a:buChar char="•"/>
            </a:pPr>
            <a:r>
              <a:rPr lang="en-US" sz="3000">
                <a:latin typeface="Arial"/>
                <a:ea typeface="MS PGothic"/>
                <a:cs typeface="Arial"/>
              </a:rPr>
              <a:t>The implication of the new Medicare part B coverage of caregiver training </a:t>
            </a:r>
            <a:r>
              <a:rPr lang="en-US" sz="2000">
                <a:latin typeface="Arial"/>
                <a:ea typeface="MS PGothic"/>
                <a:cs typeface="Arial"/>
              </a:rPr>
              <a:t>(Medicare, n.d.)</a:t>
            </a:r>
            <a:endParaRPr lang="en-US" sz="2000" b="1">
              <a:cs typeface="Arial" panose="020B0604020202020204" pitchFamily="34" charset="0"/>
            </a:endParaRPr>
          </a:p>
          <a:p>
            <a:pPr marL="457200" indent="-457200">
              <a:buFont typeface="Arial,Sans-Serif"/>
              <a:buChar char="•"/>
            </a:pPr>
            <a:r>
              <a:rPr lang="en-US" sz="3000">
                <a:latin typeface="Arial"/>
                <a:ea typeface="MS PGothic"/>
                <a:cs typeface="Arial"/>
              </a:rPr>
              <a:t>How the AOTA 2017 PG </a:t>
            </a:r>
            <a:r>
              <a:rPr lang="en-US" sz="2000">
                <a:latin typeface="Arial"/>
                <a:ea typeface="MS PGothic"/>
                <a:cs typeface="Arial"/>
              </a:rPr>
              <a:t>(Piersol &amp; Jensen, 2017)</a:t>
            </a:r>
            <a:r>
              <a:rPr lang="en-US" sz="3000">
                <a:latin typeface="Arial"/>
                <a:ea typeface="MS PGothic"/>
                <a:cs typeface="Arial"/>
              </a:rPr>
              <a:t> and future practice guidelines are influencing OTPs evidence-based practice for clients with NCD</a:t>
            </a:r>
          </a:p>
          <a:p>
            <a:pPr marL="457200" indent="-457200">
              <a:buFont typeface="Arial,Sans-Serif"/>
              <a:buChar char="•"/>
            </a:pPr>
            <a:r>
              <a:rPr lang="en-US" sz="3000">
                <a:latin typeface="Arial"/>
                <a:ea typeface="MS PGothic"/>
                <a:cs typeface="Arial"/>
              </a:rPr>
              <a:t>OTPs process of choosing assessments and interventions for this clientele</a:t>
            </a:r>
            <a:endParaRPr lang="en-US" sz="3000">
              <a:cs typeface="Arial" panose="020B0604020202020204" pitchFamily="34" charset="0"/>
            </a:endParaRPr>
          </a:p>
        </p:txBody>
      </p:sp>
      <p:sp>
        <p:nvSpPr>
          <p:cNvPr id="14" name="TextBox 13">
            <a:extLst>
              <a:ext uri="{FF2B5EF4-FFF2-40B4-BE49-F238E27FC236}">
                <a16:creationId xmlns:a16="http://schemas.microsoft.com/office/drawing/2014/main" id="{D6110B09-623B-2FB5-7E83-259A8983B005}"/>
              </a:ext>
            </a:extLst>
          </p:cNvPr>
          <p:cNvSpPr txBox="1"/>
          <p:nvPr/>
        </p:nvSpPr>
        <p:spPr>
          <a:xfrm>
            <a:off x="150292" y="18268112"/>
            <a:ext cx="9898062" cy="96641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3000">
                <a:latin typeface="Arial"/>
                <a:ea typeface="MS PGothic"/>
                <a:cs typeface="Arial"/>
              </a:rPr>
              <a:t>In the United States, there are more than six million Americans living with Alzheimer's Disease and related neurocognitive disorders </a:t>
            </a:r>
            <a:r>
              <a:rPr lang="en-US" sz="2000">
                <a:latin typeface="Arial"/>
                <a:ea typeface="MS PGothic"/>
                <a:cs typeface="Arial"/>
              </a:rPr>
              <a:t>(Alzheimer's Association, 2022)</a:t>
            </a:r>
            <a:endParaRPr lang="en-US" sz="2000">
              <a:cs typeface="Arial" panose="020B0604020202020204" pitchFamily="34" charset="0"/>
            </a:endParaRPr>
          </a:p>
          <a:p>
            <a:pPr marL="457200" indent="-457200">
              <a:buFont typeface="Arial"/>
              <a:buChar char="•"/>
            </a:pPr>
            <a:r>
              <a:rPr lang="en-US" sz="3000">
                <a:latin typeface="Arial"/>
                <a:ea typeface="MS PGothic"/>
                <a:cs typeface="Arial"/>
              </a:rPr>
              <a:t>The term dementia is an umbrella term for various neurological conditions and is categorized as a neurocognitive disorder (NCD) in the Diagnostic and Statistical Manual of Mental Disorders </a:t>
            </a:r>
            <a:r>
              <a:rPr lang="en-US" sz="2000">
                <a:latin typeface="Arial"/>
                <a:ea typeface="MS PGothic"/>
                <a:cs typeface="Arial"/>
              </a:rPr>
              <a:t>(American Psychiatric Association, 2022).</a:t>
            </a:r>
          </a:p>
          <a:p>
            <a:pPr marL="457200" indent="-457200">
              <a:buFont typeface="Arial"/>
              <a:buChar char="•"/>
            </a:pPr>
            <a:r>
              <a:rPr lang="en-US" sz="3000">
                <a:latin typeface="Arial"/>
                <a:ea typeface="MS PGothic"/>
                <a:cs typeface="Arial"/>
              </a:rPr>
              <a:t>Laver et al. </a:t>
            </a:r>
            <a:r>
              <a:rPr lang="en-US" sz="2000">
                <a:latin typeface="Arial"/>
                <a:ea typeface="MS PGothic"/>
                <a:cs typeface="Arial"/>
              </a:rPr>
              <a:t>(2016)</a:t>
            </a:r>
            <a:r>
              <a:rPr lang="en-US" sz="3000">
                <a:latin typeface="Arial"/>
                <a:ea typeface="MS PGothic"/>
                <a:cs typeface="Arial"/>
              </a:rPr>
              <a:t> revealed that more than half of the occupational therapists were not confident in their knowledge of current research evidence about occupational therapy in dementia care was up to date. </a:t>
            </a:r>
          </a:p>
          <a:p>
            <a:pPr marL="457200" indent="-457200">
              <a:buFont typeface="Arial"/>
              <a:buChar char="•"/>
            </a:pPr>
            <a:r>
              <a:rPr lang="en-US" sz="3000">
                <a:latin typeface="Arial"/>
                <a:ea typeface="MS PGothic"/>
                <a:cs typeface="Arial"/>
              </a:rPr>
              <a:t>Limited research exists examining the assessment and intervention approaches used by OTPs for individuals with NCD </a:t>
            </a:r>
            <a:r>
              <a:rPr lang="en-US" sz="2000">
                <a:latin typeface="Arial"/>
                <a:ea typeface="MS PGothic"/>
                <a:cs typeface="Arial"/>
              </a:rPr>
              <a:t>(Nott et al., 2019; Laver et al., 2016).</a:t>
            </a:r>
            <a:r>
              <a:rPr lang="en-US" sz="3000">
                <a:latin typeface="Arial"/>
                <a:ea typeface="MS PGothic"/>
                <a:cs typeface="Arial"/>
              </a:rPr>
              <a:t> </a:t>
            </a:r>
            <a:endParaRPr lang="en-US" sz="3000">
              <a:cs typeface="Arial"/>
            </a:endParaRPr>
          </a:p>
          <a:p>
            <a:pPr marL="457200" indent="-457200">
              <a:buFont typeface="Arial"/>
              <a:buChar char="•"/>
            </a:pPr>
            <a:r>
              <a:rPr lang="en-US" sz="3000">
                <a:latin typeface="Arial"/>
                <a:ea typeface="MS PGothic"/>
                <a:cs typeface="Arial"/>
              </a:rPr>
              <a:t>There is no similar research addressing current practice patterns in the United States and application of the AOTA 2017 Practice Guidelines for Adults with Alzheimer's Disease and Related Neurocognitive Disorders (PG) </a:t>
            </a:r>
            <a:r>
              <a:rPr lang="en-US" sz="2000">
                <a:latin typeface="Arial"/>
                <a:ea typeface="MS PGothic"/>
                <a:cs typeface="Arial"/>
              </a:rPr>
              <a:t>(Piersol &amp; Jensen, 2017). </a:t>
            </a:r>
            <a:endParaRPr lang="en-US" sz="2000">
              <a:cs typeface="Arial"/>
            </a:endParaRPr>
          </a:p>
          <a:p>
            <a:pPr marL="457200" indent="-457200">
              <a:buFont typeface="Arial"/>
              <a:buChar char="•"/>
            </a:pPr>
            <a:endParaRPr lang="en-US" sz="3200">
              <a:cs typeface="Arial"/>
            </a:endParaRPr>
          </a:p>
        </p:txBody>
      </p:sp>
      <p:sp>
        <p:nvSpPr>
          <p:cNvPr id="15" name="TextBox 14">
            <a:extLst>
              <a:ext uri="{FF2B5EF4-FFF2-40B4-BE49-F238E27FC236}">
                <a16:creationId xmlns:a16="http://schemas.microsoft.com/office/drawing/2014/main" id="{2A2BC316-730B-C11F-417E-A6F2B1E876B0}"/>
              </a:ext>
            </a:extLst>
          </p:cNvPr>
          <p:cNvSpPr txBox="1"/>
          <p:nvPr/>
        </p:nvSpPr>
        <p:spPr>
          <a:xfrm>
            <a:off x="10499678" y="4118688"/>
            <a:ext cx="22297280" cy="2400657"/>
          </a:xfrm>
          <a:prstGeom prst="rect">
            <a:avLst/>
          </a:prstGeom>
          <a:noFill/>
        </p:spPr>
        <p:txBody>
          <a:bodyPr wrap="square" lIns="91440" tIns="45720" rIns="91440" bIns="45720" rtlCol="0" anchor="t">
            <a:spAutoFit/>
          </a:bodyPr>
          <a:lstStyle/>
          <a:p>
            <a:r>
              <a:rPr lang="en-US" sz="3000" b="1">
                <a:latin typeface="Arial"/>
                <a:ea typeface="MS PGothic"/>
                <a:cs typeface="Arial"/>
              </a:rPr>
              <a:t>1) </a:t>
            </a:r>
            <a:r>
              <a:rPr lang="en-US" sz="3000">
                <a:latin typeface="Arial"/>
                <a:ea typeface="MS PGothic"/>
                <a:cs typeface="Arial"/>
              </a:rPr>
              <a:t>What types of evidence-based practice resources, theoretical guidance, assessments, outcome measures, and interventions are used by occupational therapy practitioners (OTP’s) for persons with major neurocognitive disorders? </a:t>
            </a:r>
          </a:p>
          <a:p>
            <a:r>
              <a:rPr lang="en-US" sz="3000" b="1">
                <a:latin typeface="Arial"/>
                <a:ea typeface="MS PGothic"/>
                <a:cs typeface="Arial"/>
              </a:rPr>
              <a:t>2) </a:t>
            </a:r>
            <a:r>
              <a:rPr lang="en-US" sz="3000">
                <a:latin typeface="Arial"/>
                <a:ea typeface="MS PGothic"/>
                <a:cs typeface="Arial"/>
              </a:rPr>
              <a:t>How do OTP’s perceive the role of occupational therapy for persons with major neurocognitive disorders? </a:t>
            </a:r>
          </a:p>
          <a:p>
            <a:r>
              <a:rPr lang="en-US" sz="3000" b="1">
                <a:latin typeface="Arial"/>
                <a:ea typeface="MS PGothic"/>
                <a:cs typeface="Arial"/>
              </a:rPr>
              <a:t>3) </a:t>
            </a:r>
            <a:r>
              <a:rPr lang="en-US" sz="3000">
                <a:latin typeface="Arial"/>
                <a:ea typeface="MS PGothic"/>
                <a:cs typeface="Arial"/>
              </a:rPr>
              <a:t>What are the perceived benefits and barriers in the provision of occupational therapy services for individuals with major neurocognitive disorders?</a:t>
            </a:r>
            <a:endParaRPr lang="en-US" sz="3000"/>
          </a:p>
        </p:txBody>
      </p:sp>
      <p:sp>
        <p:nvSpPr>
          <p:cNvPr id="16" name="Rectangle 12">
            <a:extLst>
              <a:ext uri="{FF2B5EF4-FFF2-40B4-BE49-F238E27FC236}">
                <a16:creationId xmlns:a16="http://schemas.microsoft.com/office/drawing/2014/main" id="{E3C795E6-F8A2-D518-BCE6-C52C9E4AC159}"/>
              </a:ext>
            </a:extLst>
          </p:cNvPr>
          <p:cNvSpPr>
            <a:spLocks noChangeArrowheads="1"/>
          </p:cNvSpPr>
          <p:nvPr/>
        </p:nvSpPr>
        <p:spPr bwMode="auto">
          <a:xfrm>
            <a:off x="10504718" y="6590506"/>
            <a:ext cx="21700511" cy="971549"/>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algn="ctr" defTabSz="3762375" eaLnBrk="1" hangingPunct="1">
              <a:defRPr/>
            </a:pPr>
            <a:r>
              <a:rPr lang="en-US" sz="4800" b="1">
                <a:solidFill>
                  <a:schemeClr val="bg1"/>
                </a:solidFill>
                <a:latin typeface="Arial"/>
                <a:ea typeface="+mn-ea"/>
                <a:cs typeface="Arial"/>
                <a:sym typeface="Symbol" pitchFamily="18" charset="2"/>
              </a:rPr>
              <a:t> Methods</a:t>
            </a:r>
            <a:endParaRPr lang="en-US" sz="4800" b="1">
              <a:solidFill>
                <a:schemeClr val="bg1"/>
              </a:solidFill>
              <a:latin typeface="Arial"/>
              <a:ea typeface="+mn-ea"/>
              <a:cs typeface="Arial"/>
            </a:endParaRPr>
          </a:p>
        </p:txBody>
      </p:sp>
      <p:sp>
        <p:nvSpPr>
          <p:cNvPr id="17" name="Rectangle 12">
            <a:extLst>
              <a:ext uri="{FF2B5EF4-FFF2-40B4-BE49-F238E27FC236}">
                <a16:creationId xmlns:a16="http://schemas.microsoft.com/office/drawing/2014/main" id="{1977C488-90EE-5ED5-2278-08BBE3BEEB65}"/>
              </a:ext>
            </a:extLst>
          </p:cNvPr>
          <p:cNvSpPr>
            <a:spLocks noChangeArrowheads="1"/>
          </p:cNvSpPr>
          <p:nvPr/>
        </p:nvSpPr>
        <p:spPr bwMode="auto">
          <a:xfrm>
            <a:off x="10504718" y="2896132"/>
            <a:ext cx="21700511" cy="971549"/>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algn="ctr" defTabSz="3762375" eaLnBrk="1" hangingPunct="1">
              <a:defRPr/>
            </a:pPr>
            <a:r>
              <a:rPr lang="en-US" sz="4800" b="1">
                <a:solidFill>
                  <a:schemeClr val="bg1"/>
                </a:solidFill>
                <a:latin typeface="Arial"/>
                <a:ea typeface="+mn-ea"/>
                <a:cs typeface="Arial"/>
                <a:sym typeface="Symbol" pitchFamily="18" charset="2"/>
              </a:rPr>
              <a:t></a:t>
            </a:r>
            <a:r>
              <a:rPr lang="en-US" sz="4800" b="1">
                <a:latin typeface="Arial"/>
                <a:ea typeface="+mn-ea"/>
                <a:cs typeface="Arial"/>
                <a:sym typeface="Symbol" pitchFamily="18" charset="2"/>
              </a:rPr>
              <a:t> </a:t>
            </a:r>
            <a:r>
              <a:rPr lang="en-US" sz="4800" b="1">
                <a:solidFill>
                  <a:schemeClr val="bg1"/>
                </a:solidFill>
                <a:latin typeface="Arial"/>
                <a:ea typeface="+mn-ea"/>
                <a:cs typeface="Arial"/>
                <a:sym typeface="Symbol" pitchFamily="18" charset="2"/>
              </a:rPr>
              <a:t>Research Questions</a:t>
            </a:r>
            <a:endParaRPr lang="en-US" sz="4800" b="1">
              <a:solidFill>
                <a:schemeClr val="bg1"/>
              </a:solidFill>
              <a:latin typeface="Arial"/>
              <a:ea typeface="+mn-ea"/>
              <a:cs typeface="Arial"/>
            </a:endParaRPr>
          </a:p>
        </p:txBody>
      </p:sp>
      <p:sp>
        <p:nvSpPr>
          <p:cNvPr id="18" name="TextBox 17">
            <a:extLst>
              <a:ext uri="{FF2B5EF4-FFF2-40B4-BE49-F238E27FC236}">
                <a16:creationId xmlns:a16="http://schemas.microsoft.com/office/drawing/2014/main" id="{C1D6C0F2-4A70-7212-5183-FBEBC0D0CDA5}"/>
              </a:ext>
            </a:extLst>
          </p:cNvPr>
          <p:cNvSpPr txBox="1"/>
          <p:nvPr/>
        </p:nvSpPr>
        <p:spPr>
          <a:xfrm>
            <a:off x="21523526" y="7894203"/>
            <a:ext cx="10757488" cy="68634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914400" lvl="1" indent="-457200">
              <a:buFont typeface="Courier New,monospace"/>
              <a:buChar char="o"/>
            </a:pPr>
            <a:r>
              <a:rPr lang="en-US" sz="3000">
                <a:solidFill>
                  <a:schemeClr val="bg1"/>
                </a:solidFill>
                <a:latin typeface="Arial"/>
                <a:ea typeface="MS PGothic"/>
                <a:cs typeface="Arial"/>
              </a:rPr>
              <a:t>Demographic and educational background</a:t>
            </a:r>
          </a:p>
          <a:p>
            <a:pPr marL="914400" lvl="1" indent="-457200">
              <a:buFont typeface="Courier New,monospace"/>
              <a:buChar char="o"/>
            </a:pPr>
            <a:r>
              <a:rPr lang="en-US" sz="3000">
                <a:solidFill>
                  <a:schemeClr val="bg1"/>
                </a:solidFill>
                <a:latin typeface="Arial"/>
                <a:ea typeface="MS PGothic"/>
                <a:cs typeface="Arial"/>
              </a:rPr>
              <a:t>Clinical setting and referrals</a:t>
            </a:r>
            <a:endParaRPr lang="en-US" sz="3000">
              <a:solidFill>
                <a:schemeClr val="bg1"/>
              </a:solidFill>
              <a:cs typeface="Arial"/>
            </a:endParaRPr>
          </a:p>
          <a:p>
            <a:pPr marL="914400" lvl="1" indent="-457200">
              <a:buFont typeface="Courier New"/>
              <a:buChar char="o"/>
            </a:pPr>
            <a:r>
              <a:rPr lang="en-US" sz="3000">
                <a:solidFill>
                  <a:schemeClr val="bg1"/>
                </a:solidFill>
                <a:latin typeface="Arial"/>
                <a:ea typeface="MS PGothic"/>
                <a:cs typeface="Arial"/>
              </a:rPr>
              <a:t>Assessment/evaluation methods and intervention practices</a:t>
            </a:r>
          </a:p>
          <a:p>
            <a:pPr marL="914400" lvl="1" indent="-457200">
              <a:buFont typeface="Courier New"/>
              <a:buChar char="o"/>
            </a:pPr>
            <a:r>
              <a:rPr lang="en-US" sz="3000">
                <a:solidFill>
                  <a:schemeClr val="bg1"/>
                </a:solidFill>
                <a:latin typeface="Arial"/>
                <a:ea typeface="MS PGothic"/>
                <a:cs typeface="Arial"/>
              </a:rPr>
              <a:t>Knowledge and educational needs of therapist related to care of NCD</a:t>
            </a:r>
          </a:p>
          <a:p>
            <a:pPr marL="914400" lvl="1" indent="-457200">
              <a:buFont typeface="Courier New"/>
              <a:buChar char="o"/>
            </a:pPr>
            <a:r>
              <a:rPr lang="en-US" sz="3000">
                <a:solidFill>
                  <a:schemeClr val="bg1"/>
                </a:solidFill>
                <a:latin typeface="Arial"/>
                <a:ea typeface="MS PGothic"/>
                <a:cs typeface="Arial"/>
              </a:rPr>
              <a:t>Perceived benefits and barriers of occupational therapy interventions</a:t>
            </a:r>
          </a:p>
          <a:p>
            <a:pPr marL="457200" indent="-457200">
              <a:buFont typeface="Arial"/>
              <a:buChar char="•"/>
            </a:pPr>
            <a:r>
              <a:rPr lang="en-US" sz="3000">
                <a:solidFill>
                  <a:schemeClr val="bg1"/>
                </a:solidFill>
                <a:latin typeface="Arial"/>
                <a:ea typeface="MS PGothic"/>
                <a:cs typeface="Arial"/>
              </a:rPr>
              <a:t>Questions were based on the AOTA 2017 PG </a:t>
            </a:r>
            <a:r>
              <a:rPr lang="en-US" sz="2000">
                <a:solidFill>
                  <a:schemeClr val="bg1"/>
                </a:solidFill>
                <a:latin typeface="Arial"/>
                <a:ea typeface="MS PGothic"/>
                <a:cs typeface="Arial"/>
              </a:rPr>
              <a:t>(Piersol &amp; Jensen, 2017)</a:t>
            </a:r>
          </a:p>
          <a:p>
            <a:pPr algn="ctr"/>
            <a:r>
              <a:rPr lang="en-US" sz="3000" b="1">
                <a:solidFill>
                  <a:schemeClr val="bg1"/>
                </a:solidFill>
                <a:latin typeface="Arial"/>
                <a:ea typeface="MS PGothic"/>
                <a:cs typeface="Arial"/>
              </a:rPr>
              <a:t>Procedure</a:t>
            </a:r>
            <a:endParaRPr lang="en-US" sz="3000">
              <a:solidFill>
                <a:schemeClr val="bg1"/>
              </a:solidFill>
              <a:latin typeface="Arial"/>
              <a:ea typeface="MS PGothic"/>
              <a:cs typeface="Arial"/>
            </a:endParaRPr>
          </a:p>
          <a:p>
            <a:pPr marL="457200" indent="-457200">
              <a:buFont typeface="Arial,Sans-Serif"/>
              <a:buChar char="•"/>
            </a:pPr>
            <a:r>
              <a:rPr lang="en-US" sz="3000">
                <a:solidFill>
                  <a:schemeClr val="bg1"/>
                </a:solidFill>
                <a:latin typeface="Arial"/>
                <a:ea typeface="MS PGothic"/>
                <a:cs typeface="Arial"/>
              </a:rPr>
              <a:t>Survey was launched October 3, 2023 and closed on November 17, 2023</a:t>
            </a:r>
          </a:p>
          <a:p>
            <a:pPr marL="457200" indent="-457200">
              <a:buFont typeface="Arial,Sans-Serif"/>
              <a:buChar char="•"/>
            </a:pPr>
            <a:r>
              <a:rPr lang="en-US" sz="3000">
                <a:solidFill>
                  <a:schemeClr val="bg1"/>
                </a:solidFill>
                <a:latin typeface="Arial"/>
                <a:ea typeface="MS PGothic"/>
                <a:cs typeface="Arial"/>
              </a:rPr>
              <a:t>Respondents could choose to enter in a drawing to win 1 of 3 $25 Amazon gift cards</a:t>
            </a:r>
          </a:p>
        </p:txBody>
      </p:sp>
      <p:sp>
        <p:nvSpPr>
          <p:cNvPr id="19" name="TextBox 18">
            <a:extLst>
              <a:ext uri="{FF2B5EF4-FFF2-40B4-BE49-F238E27FC236}">
                <a16:creationId xmlns:a16="http://schemas.microsoft.com/office/drawing/2014/main" id="{0AAC34BF-322E-A4A2-913C-55DC7772E57E}"/>
              </a:ext>
            </a:extLst>
          </p:cNvPr>
          <p:cNvSpPr txBox="1"/>
          <p:nvPr/>
        </p:nvSpPr>
        <p:spPr>
          <a:xfrm>
            <a:off x="10529261" y="8036532"/>
            <a:ext cx="10732796" cy="65556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000" b="1">
                <a:solidFill>
                  <a:srgbClr val="FFFFFF"/>
                </a:solidFill>
                <a:latin typeface="Arial"/>
                <a:ea typeface="MS PGothic"/>
                <a:cs typeface="Arial"/>
              </a:rPr>
              <a:t>Research Design</a:t>
            </a:r>
            <a:endParaRPr lang="en-US" sz="3000">
              <a:cs typeface="Arial"/>
            </a:endParaRPr>
          </a:p>
          <a:p>
            <a:pPr marL="457200" indent="-457200">
              <a:buFont typeface="Arial"/>
              <a:buChar char="•"/>
            </a:pPr>
            <a:r>
              <a:rPr lang="en-US" sz="3000">
                <a:solidFill>
                  <a:srgbClr val="FFFFFF"/>
                </a:solidFill>
                <a:latin typeface="Arial"/>
                <a:ea typeface="MS PGothic"/>
                <a:cs typeface="Arial"/>
              </a:rPr>
              <a:t>Descriptive research approach</a:t>
            </a:r>
            <a:r>
              <a:rPr lang="en-US" sz="2000">
                <a:solidFill>
                  <a:srgbClr val="FFFFFF"/>
                </a:solidFill>
                <a:latin typeface="Arial"/>
                <a:ea typeface="MS PGothic"/>
                <a:cs typeface="Arial"/>
              </a:rPr>
              <a:t> (Doyle et al., 2019)</a:t>
            </a:r>
            <a:endParaRPr lang="en-US" sz="2000">
              <a:solidFill>
                <a:srgbClr val="FFFFFF"/>
              </a:solidFill>
              <a:cs typeface="Arial" panose="020B0604020202020204" pitchFamily="34" charset="0"/>
            </a:endParaRPr>
          </a:p>
          <a:p>
            <a:pPr marL="914400" lvl="1" indent="-457200">
              <a:buFont typeface="Courier New"/>
              <a:buChar char="o"/>
            </a:pPr>
            <a:r>
              <a:rPr lang="en-US" sz="3000">
                <a:solidFill>
                  <a:srgbClr val="FFFFFF"/>
                </a:solidFill>
                <a:latin typeface="Arial"/>
                <a:ea typeface="MS PGothic"/>
                <a:cs typeface="Arial"/>
              </a:rPr>
              <a:t>Utilizing an online survey </a:t>
            </a:r>
            <a:r>
              <a:rPr lang="en-US" sz="2000">
                <a:solidFill>
                  <a:srgbClr val="FFFFFF"/>
                </a:solidFill>
                <a:latin typeface="Arial"/>
                <a:ea typeface="MS PGothic"/>
                <a:cs typeface="Arial"/>
              </a:rPr>
              <a:t>(Braun et al., 2021)</a:t>
            </a:r>
            <a:endParaRPr lang="en-US" sz="2000">
              <a:solidFill>
                <a:schemeClr val="bg1"/>
              </a:solidFill>
              <a:cs typeface="Arial" panose="020B0604020202020204" pitchFamily="34" charset="0"/>
            </a:endParaRPr>
          </a:p>
          <a:p>
            <a:pPr lvl="1" algn="ctr"/>
            <a:r>
              <a:rPr lang="en-US" sz="3000" b="1">
                <a:solidFill>
                  <a:schemeClr val="bg1"/>
                </a:solidFill>
                <a:latin typeface="Arial"/>
                <a:ea typeface="MS PGothic"/>
                <a:cs typeface="Arial"/>
              </a:rPr>
              <a:t>Participants</a:t>
            </a:r>
            <a:endParaRPr lang="en-US" sz="3000">
              <a:solidFill>
                <a:schemeClr val="bg1"/>
              </a:solidFill>
              <a:latin typeface="Arial"/>
              <a:ea typeface="MS PGothic"/>
              <a:cs typeface="Arial"/>
            </a:endParaRPr>
          </a:p>
          <a:p>
            <a:pPr marL="457200" indent="-457200">
              <a:buFont typeface="Arial"/>
              <a:buChar char="•"/>
            </a:pPr>
            <a:r>
              <a:rPr lang="en-US" sz="3000">
                <a:solidFill>
                  <a:schemeClr val="bg1"/>
                </a:solidFill>
                <a:latin typeface="Arial"/>
                <a:ea typeface="MS PGothic"/>
                <a:cs typeface="Arial"/>
              </a:rPr>
              <a:t>Inclusion criteria: occupational therapy practitioners (OTPs) consisting of occupational therapists (OTR) and occupational therapy assistants (COTA), licensed to practice in Ohio or surrounding states, have worked with clientele with NCD within the past 5 years</a:t>
            </a:r>
            <a:endParaRPr lang="en-US" sz="3000">
              <a:solidFill>
                <a:schemeClr val="bg1"/>
              </a:solidFill>
              <a:cs typeface="Arial" panose="020B0604020202020204" pitchFamily="34" charset="0"/>
            </a:endParaRPr>
          </a:p>
          <a:p>
            <a:pPr marL="457200" indent="-457200">
              <a:buFont typeface="Arial"/>
              <a:buChar char="•"/>
            </a:pPr>
            <a:r>
              <a:rPr lang="en-US" sz="3000">
                <a:solidFill>
                  <a:schemeClr val="bg1"/>
                </a:solidFill>
                <a:latin typeface="Arial"/>
                <a:ea typeface="MS PGothic"/>
                <a:cs typeface="Arial"/>
              </a:rPr>
              <a:t>Recruited from 2023 licensees from the Ohio OTPTAT Board and network sampling </a:t>
            </a:r>
          </a:p>
          <a:p>
            <a:pPr algn="ctr"/>
            <a:r>
              <a:rPr lang="en-US" sz="3000" b="1">
                <a:solidFill>
                  <a:schemeClr val="bg1"/>
                </a:solidFill>
                <a:latin typeface="Arial"/>
                <a:ea typeface="MS PGothic"/>
                <a:cs typeface="Arial"/>
              </a:rPr>
              <a:t>Instrumentation</a:t>
            </a:r>
          </a:p>
          <a:p>
            <a:pPr marL="457200" indent="-457200">
              <a:buFont typeface="Arial"/>
              <a:buChar char="•"/>
            </a:pPr>
            <a:r>
              <a:rPr lang="en-US" sz="3000">
                <a:solidFill>
                  <a:schemeClr val="bg1"/>
                </a:solidFill>
                <a:latin typeface="Arial"/>
                <a:ea typeface="MS PGothic"/>
                <a:cs typeface="Arial"/>
              </a:rPr>
              <a:t>Online survey developed using Survey Monkey: 37 items divided into five sections: </a:t>
            </a:r>
          </a:p>
        </p:txBody>
      </p:sp>
      <p:sp>
        <p:nvSpPr>
          <p:cNvPr id="6" name="TextBox 5">
            <a:extLst>
              <a:ext uri="{FF2B5EF4-FFF2-40B4-BE49-F238E27FC236}">
                <a16:creationId xmlns:a16="http://schemas.microsoft.com/office/drawing/2014/main" id="{F3F2ECB2-170F-23F4-1BCA-71AD055A932C}"/>
              </a:ext>
            </a:extLst>
          </p:cNvPr>
          <p:cNvSpPr txBox="1"/>
          <p:nvPr/>
        </p:nvSpPr>
        <p:spPr>
          <a:xfrm>
            <a:off x="10401280" y="23260519"/>
            <a:ext cx="11073992"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000" b="1">
                <a:latin typeface="Arial"/>
                <a:ea typeface="MS PGothic"/>
                <a:cs typeface="Times New Roman"/>
              </a:rPr>
              <a:t>DEMOGRAPHICS and CLINICAL BACKGROUND</a:t>
            </a:r>
            <a:endParaRPr lang="en-US" sz="3000">
              <a:cs typeface="Arial"/>
            </a:endParaRPr>
          </a:p>
          <a:p>
            <a:pPr marL="457200" indent="-457200">
              <a:buFont typeface="Arial"/>
              <a:buChar char="•"/>
            </a:pPr>
            <a:r>
              <a:rPr lang="en-US" sz="3000">
                <a:latin typeface="Arial"/>
                <a:ea typeface="MS PGothic"/>
                <a:cs typeface="Times New Roman"/>
              </a:rPr>
              <a:t>119 total respondents, 100 OTPs were included in data analysis; all were licensed in Ohio</a:t>
            </a:r>
            <a:endParaRPr lang="en-US" sz="3000">
              <a:cs typeface="Arial"/>
            </a:endParaRPr>
          </a:p>
          <a:p>
            <a:pPr marL="457200" indent="-457200">
              <a:buFont typeface="Arial"/>
              <a:buChar char="•"/>
            </a:pPr>
            <a:r>
              <a:rPr lang="en-US" sz="3000">
                <a:latin typeface="Arial"/>
                <a:ea typeface="MS PGothic"/>
                <a:cs typeface="Times New Roman"/>
              </a:rPr>
              <a:t>44 OTR’s and 30 COTA’s (N=74); 26 did not identify</a:t>
            </a:r>
          </a:p>
          <a:p>
            <a:pPr marL="457200" indent="-457200">
              <a:buFont typeface="Arial"/>
              <a:buChar char="•"/>
            </a:pPr>
            <a:r>
              <a:rPr lang="en-US" sz="3000">
                <a:latin typeface="Arial"/>
                <a:ea typeface="MS PGothic"/>
                <a:cs typeface="Times New Roman"/>
              </a:rPr>
              <a:t>Years of experience working with major NCD clientele</a:t>
            </a:r>
          </a:p>
          <a:p>
            <a:pPr marL="914400" lvl="1" indent="-457200">
              <a:buFont typeface="Courier New"/>
              <a:buChar char="o"/>
            </a:pPr>
            <a:r>
              <a:rPr lang="en-US" sz="3000">
                <a:latin typeface="Arial"/>
                <a:ea typeface="MS PGothic"/>
                <a:cs typeface="Times New Roman"/>
              </a:rPr>
              <a:t>23.23% (N=99) of OTPs indicated 6-10 years</a:t>
            </a:r>
            <a:endParaRPr lang="en-US" sz="3000">
              <a:latin typeface="Arial"/>
              <a:ea typeface="MS PGothic"/>
              <a:cs typeface="Arial"/>
            </a:endParaRPr>
          </a:p>
          <a:p>
            <a:pPr marL="914400" lvl="1" indent="-457200">
              <a:buFont typeface="Courier New"/>
              <a:buChar char="o"/>
            </a:pPr>
            <a:r>
              <a:rPr lang="en-US" sz="3000">
                <a:latin typeface="Arial"/>
                <a:ea typeface="MS PGothic"/>
                <a:cs typeface="Times New Roman"/>
              </a:rPr>
              <a:t>23.23% (N=99) of OTPS indicated more than 20 years</a:t>
            </a:r>
            <a:endParaRPr lang="en-US" sz="3000">
              <a:latin typeface="Arial"/>
              <a:ea typeface="MS PGothic"/>
              <a:cs typeface="Arial"/>
            </a:endParaRPr>
          </a:p>
          <a:p>
            <a:pPr marL="457200" indent="-457200">
              <a:buFont typeface="Arial"/>
              <a:buChar char="•"/>
            </a:pPr>
            <a:r>
              <a:rPr lang="en-US" sz="3000">
                <a:latin typeface="Arial"/>
                <a:ea typeface="MS PGothic"/>
                <a:cs typeface="Arial"/>
              </a:rPr>
              <a:t>45.95% OTPs (N=74) stated they were "somewhat familiar" with the AOTA 2017 PG</a:t>
            </a:r>
            <a:r>
              <a:rPr lang="en-US" sz="2000">
                <a:latin typeface="Arial"/>
                <a:ea typeface="MS PGothic"/>
                <a:cs typeface="Arial"/>
              </a:rPr>
              <a:t> (Piersol &amp; Jensen, 2017)</a:t>
            </a:r>
            <a:r>
              <a:rPr lang="en-US" sz="3000">
                <a:latin typeface="Arial"/>
                <a:ea typeface="MS PGothic"/>
                <a:cs typeface="Arial"/>
              </a:rPr>
              <a:t> </a:t>
            </a:r>
          </a:p>
          <a:p>
            <a:pPr marL="457200" indent="-457200">
              <a:buFont typeface="Arial"/>
              <a:buChar char="•"/>
            </a:pPr>
            <a:r>
              <a:rPr lang="en-US" sz="3000">
                <a:latin typeface="Arial"/>
                <a:ea typeface="MS PGothic"/>
                <a:cs typeface="Times New Roman"/>
              </a:rPr>
              <a:t>21.21% OTPs indicated using the AOTA 2017 PG </a:t>
            </a:r>
            <a:r>
              <a:rPr lang="en-US" sz="2000">
                <a:latin typeface="Arial"/>
                <a:ea typeface="MS PGothic"/>
                <a:cs typeface="Times New Roman"/>
              </a:rPr>
              <a:t>(Piersol &amp; Jensen, 2017)</a:t>
            </a:r>
            <a:r>
              <a:rPr lang="en-US" sz="3000">
                <a:latin typeface="Arial"/>
                <a:ea typeface="MS PGothic"/>
                <a:cs typeface="Times New Roman"/>
              </a:rPr>
              <a:t> for evidence-based practice </a:t>
            </a:r>
            <a:endParaRPr lang="en-US" sz="3000">
              <a:cs typeface="Arial"/>
            </a:endParaRPr>
          </a:p>
        </p:txBody>
      </p:sp>
      <p:sp>
        <p:nvSpPr>
          <p:cNvPr id="26" name="TextBox 25">
            <a:extLst>
              <a:ext uri="{FF2B5EF4-FFF2-40B4-BE49-F238E27FC236}">
                <a16:creationId xmlns:a16="http://schemas.microsoft.com/office/drawing/2014/main" id="{805AEE99-9F67-7FD7-C2F0-5D6D80988C49}"/>
              </a:ext>
            </a:extLst>
          </p:cNvPr>
          <p:cNvSpPr txBox="1"/>
          <p:nvPr/>
        </p:nvSpPr>
        <p:spPr>
          <a:xfrm>
            <a:off x="21599735" y="23529331"/>
            <a:ext cx="11059230" cy="52014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000" b="1">
                <a:latin typeface="Arial"/>
                <a:ea typeface="MS PGothic"/>
                <a:cs typeface="Times New Roman"/>
              </a:rPr>
              <a:t>USE OF ASSESSMENT and INTERVENTIONS</a:t>
            </a:r>
            <a:endParaRPr lang="en-US" sz="3000" b="1">
              <a:cs typeface="Arial"/>
            </a:endParaRPr>
          </a:p>
          <a:p>
            <a:pPr marL="457200" indent="-457200">
              <a:buFont typeface="Arial"/>
              <a:buChar char="•"/>
            </a:pPr>
            <a:r>
              <a:rPr lang="en-US" sz="3000">
                <a:latin typeface="Arial"/>
                <a:ea typeface="MS PGothic"/>
                <a:cs typeface="Times New Roman"/>
              </a:rPr>
              <a:t>Majority of respondents indicated use of evidence-based assessments listed in AOTA 2017 PG</a:t>
            </a:r>
            <a:r>
              <a:rPr lang="en-US" sz="2000">
                <a:latin typeface="Arial"/>
                <a:ea typeface="MS PGothic"/>
                <a:cs typeface="Times New Roman"/>
              </a:rPr>
              <a:t> (Piersol &amp; Jensen, 2017)  </a:t>
            </a:r>
          </a:p>
          <a:p>
            <a:pPr marL="914400" lvl="1" indent="-457200">
              <a:buFont typeface="Courier New"/>
              <a:buChar char="o"/>
            </a:pPr>
            <a:r>
              <a:rPr lang="en-US" sz="3000">
                <a:latin typeface="Arial"/>
                <a:ea typeface="MS PGothic"/>
                <a:cs typeface="Times New Roman"/>
              </a:rPr>
              <a:t>But 31 categorized assessments incorrectly using OTPF-3 structure </a:t>
            </a:r>
            <a:r>
              <a:rPr lang="en-US" sz="2000">
                <a:latin typeface="Arial"/>
                <a:ea typeface="MS PGothic"/>
                <a:cs typeface="Times New Roman"/>
              </a:rPr>
              <a:t>(AOTA, 2014)</a:t>
            </a:r>
          </a:p>
          <a:p>
            <a:pPr marL="457200" indent="-457200">
              <a:buFont typeface="Arial"/>
              <a:buChar char="•"/>
            </a:pPr>
            <a:r>
              <a:rPr lang="en-US" sz="3000">
                <a:latin typeface="Arial"/>
                <a:ea typeface="MS PGothic"/>
                <a:cs typeface="Times New Roman"/>
              </a:rPr>
              <a:t>94.44% of OTPs (N=72) indicated using intervention of ADL training or activity modification to address occupations [strong evidence]</a:t>
            </a:r>
            <a:endParaRPr lang="en-US" sz="3000">
              <a:cs typeface="Arial" panose="020B0604020202020204" pitchFamily="34" charset="0"/>
            </a:endParaRPr>
          </a:p>
          <a:p>
            <a:pPr marL="914400" lvl="1" indent="-457200">
              <a:buFont typeface="Courier New"/>
              <a:buChar char="o"/>
            </a:pPr>
            <a:r>
              <a:rPr lang="en-US" sz="3000">
                <a:latin typeface="Arial"/>
                <a:ea typeface="MS PGothic"/>
                <a:cs typeface="Times New Roman"/>
              </a:rPr>
              <a:t>In other categories, OTPs indicated using interventions with moderate evidence (example Table 1)</a:t>
            </a:r>
            <a:endParaRPr lang="en-US" sz="3000">
              <a:cs typeface="Arial" panose="020B0604020202020204" pitchFamily="34" charset="0"/>
            </a:endParaRPr>
          </a:p>
          <a:p>
            <a:endParaRPr lang="en-US" sz="3200">
              <a:latin typeface="Arial"/>
              <a:ea typeface="MS PGothic"/>
              <a:cs typeface="Times New Roman"/>
            </a:endParaRPr>
          </a:p>
        </p:txBody>
      </p:sp>
      <p:sp>
        <p:nvSpPr>
          <p:cNvPr id="22" name="TextBox 21">
            <a:extLst>
              <a:ext uri="{FF2B5EF4-FFF2-40B4-BE49-F238E27FC236}">
                <a16:creationId xmlns:a16="http://schemas.microsoft.com/office/drawing/2014/main" id="{21DBD2B0-977C-67C0-9538-E2C114BB8962}"/>
              </a:ext>
            </a:extLst>
          </p:cNvPr>
          <p:cNvSpPr txBox="1"/>
          <p:nvPr/>
        </p:nvSpPr>
        <p:spPr>
          <a:xfrm>
            <a:off x="33187614" y="22383536"/>
            <a:ext cx="10373137" cy="24006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a:latin typeface="Arial"/>
                <a:ea typeface="MS PGothic"/>
                <a:cs typeface="Times New Roman"/>
              </a:rPr>
              <a:t>While OTPs report use of assessments and interventions consistent with evidence-based practice outlined in the PG for NCD, there seems to be a disconnect between OTPs understanding of these types of evidence and how they are applying the information to practice. </a:t>
            </a:r>
          </a:p>
        </p:txBody>
      </p:sp>
      <p:graphicFrame>
        <p:nvGraphicFramePr>
          <p:cNvPr id="10" name="Table 9">
            <a:extLst>
              <a:ext uri="{FF2B5EF4-FFF2-40B4-BE49-F238E27FC236}">
                <a16:creationId xmlns:a16="http://schemas.microsoft.com/office/drawing/2014/main" id="{04AC51CB-B2F0-2B25-3D15-67A996217623}"/>
              </a:ext>
            </a:extLst>
          </p:cNvPr>
          <p:cNvGraphicFramePr>
            <a:graphicFrameLocks noGrp="1"/>
          </p:cNvGraphicFramePr>
          <p:nvPr>
            <p:extLst>
              <p:ext uri="{D42A27DB-BD31-4B8C-83A1-F6EECF244321}">
                <p14:modId xmlns:p14="http://schemas.microsoft.com/office/powerpoint/2010/main" val="762234642"/>
              </p:ext>
            </p:extLst>
          </p:nvPr>
        </p:nvGraphicFramePr>
        <p:xfrm>
          <a:off x="10557629" y="15803918"/>
          <a:ext cx="12343651" cy="7427010"/>
        </p:xfrm>
        <a:graphic>
          <a:graphicData uri="http://schemas.openxmlformats.org/drawingml/2006/table">
            <a:tbl>
              <a:tblPr bandRow="1">
                <a:tableStyleId>{5C22544A-7EE6-4342-B048-85BDC9FD1C3A}</a:tableStyleId>
              </a:tblPr>
              <a:tblGrid>
                <a:gridCol w="10622664">
                  <a:extLst>
                    <a:ext uri="{9D8B030D-6E8A-4147-A177-3AD203B41FA5}">
                      <a16:colId xmlns:a16="http://schemas.microsoft.com/office/drawing/2014/main" val="583179025"/>
                    </a:ext>
                  </a:extLst>
                </a:gridCol>
                <a:gridCol w="1720987">
                  <a:extLst>
                    <a:ext uri="{9D8B030D-6E8A-4147-A177-3AD203B41FA5}">
                      <a16:colId xmlns:a16="http://schemas.microsoft.com/office/drawing/2014/main" val="964363768"/>
                    </a:ext>
                  </a:extLst>
                </a:gridCol>
              </a:tblGrid>
              <a:tr h="1393504">
                <a:tc>
                  <a:txBody>
                    <a:bodyPr/>
                    <a:lstStyle/>
                    <a:p>
                      <a:pPr fontAlgn="t"/>
                      <a:endParaRPr lang="en-US" sz="3000">
                        <a:effectLst/>
                        <a:latin typeface="Arial"/>
                      </a:endParaRPr>
                    </a:p>
                    <a:p>
                      <a:pPr lvl="0" rtl="0">
                        <a:buNone/>
                      </a:pPr>
                      <a:r>
                        <a:rPr lang="en-US" sz="3000" b="1">
                          <a:effectLst/>
                          <a:latin typeface="Arial"/>
                        </a:rPr>
                        <a:t>Table 1. Most Frequently Chosen Interventions to Educate Caregivers </a:t>
                      </a:r>
                      <a:r>
                        <a:rPr lang="en-US" sz="3000">
                          <a:effectLst/>
                          <a:latin typeface="Arial"/>
                        </a:rPr>
                        <a:t> </a:t>
                      </a:r>
                    </a:p>
                  </a:txBody>
                  <a:tcPr marL="66675" marR="66675">
                    <a:lnL>
                      <a:noFill/>
                    </a:lnL>
                    <a:lnR>
                      <a:noFill/>
                    </a:lnR>
                    <a:lnT>
                      <a:noFill/>
                    </a:lnT>
                    <a:lnB w="19050" cap="flat" cmpd="sng" algn="ctr">
                      <a:solidFill>
                        <a:srgbClr val="000000"/>
                      </a:solidFill>
                      <a:prstDash val="solid"/>
                      <a:round/>
                      <a:headEnd type="none" w="med" len="med"/>
                      <a:tailEnd type="none" w="med" len="med"/>
                    </a:lnB>
                    <a:noFill/>
                  </a:tcPr>
                </a:tc>
                <a:tc>
                  <a:txBody>
                    <a:bodyPr/>
                    <a:lstStyle/>
                    <a:p>
                      <a:pPr algn="ctr" fontAlgn="t"/>
                      <a:endParaRPr lang="en-US" sz="3000">
                        <a:effectLst/>
                        <a:latin typeface="Arial"/>
                      </a:endParaRPr>
                    </a:p>
                    <a:p>
                      <a:pPr rtl="0" fontAlgn="base"/>
                      <a:endParaRPr lang="en-US" sz="3000">
                        <a:effectLst/>
                        <a:latin typeface="Arial"/>
                      </a:endParaRPr>
                    </a:p>
                  </a:txBody>
                  <a:tcPr marL="66675" marR="66675">
                    <a:lnL>
                      <a:noFill/>
                    </a:lnL>
                    <a:lnR>
                      <a:noFill/>
                    </a:lnR>
                    <a:lnT>
                      <a:noFill/>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17112225"/>
                  </a:ext>
                </a:extLst>
              </a:tr>
              <a:tr h="522564">
                <a:tc>
                  <a:txBody>
                    <a:bodyPr/>
                    <a:lstStyle/>
                    <a:p>
                      <a:pPr rtl="0" fontAlgn="base"/>
                      <a:r>
                        <a:rPr lang="en-US" sz="3000">
                          <a:effectLst/>
                          <a:latin typeface="Arial"/>
                        </a:rPr>
                        <a:t>Characteristic (N=67) </a:t>
                      </a:r>
                      <a:endParaRPr lang="en-US" sz="3000">
                        <a:latin typeface="Arial"/>
                      </a:endParaRPr>
                    </a:p>
                  </a:txBody>
                  <a:tcPr marL="66675" marR="66675">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fontAlgn="t"/>
                      <a:r>
                        <a:rPr lang="en-US" sz="3000" i="1">
                          <a:effectLst/>
                          <a:latin typeface="Arial"/>
                        </a:rPr>
                        <a:t>n</a:t>
                      </a:r>
                      <a:r>
                        <a:rPr lang="en-US" sz="3000">
                          <a:effectLst/>
                          <a:latin typeface="Arial"/>
                        </a:rPr>
                        <a:t> </a:t>
                      </a:r>
                    </a:p>
                  </a:txBody>
                  <a:tcPr marL="66675" marR="66675">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5230764"/>
                  </a:ext>
                </a:extLst>
              </a:tr>
              <a:tr h="958034">
                <a:tc>
                  <a:txBody>
                    <a:bodyPr/>
                    <a:lstStyle/>
                    <a:p>
                      <a:pPr rtl="0" fontAlgn="base"/>
                      <a:r>
                        <a:rPr lang="en-US" sz="3000">
                          <a:effectLst/>
                          <a:highlight>
                            <a:srgbClr val="C0C0C0"/>
                          </a:highlight>
                          <a:latin typeface="Arial"/>
                        </a:rPr>
                        <a:t>Communication skills training with/without memory aid training  </a:t>
                      </a:r>
                      <a:endParaRPr lang="en-US" sz="3000">
                        <a:latin typeface="Arial"/>
                      </a:endParaRPr>
                    </a:p>
                  </a:txBody>
                  <a:tcPr marL="66675" marR="66675">
                    <a:lnL>
                      <a:noFill/>
                    </a:lnL>
                    <a:lnR>
                      <a:noFill/>
                    </a:lnR>
                    <a:lnT w="19050" cap="flat" cmpd="sng" algn="ctr">
                      <a:solidFill>
                        <a:srgbClr val="000000"/>
                      </a:solidFill>
                      <a:prstDash val="solid"/>
                      <a:round/>
                      <a:headEnd type="none" w="med" len="med"/>
                      <a:tailEnd type="none" w="med" len="med"/>
                    </a:lnT>
                    <a:lnB>
                      <a:noFill/>
                    </a:lnB>
                    <a:noFill/>
                  </a:tcPr>
                </a:tc>
                <a:tc>
                  <a:txBody>
                    <a:bodyPr/>
                    <a:lstStyle/>
                    <a:p>
                      <a:pPr fontAlgn="t"/>
                      <a:r>
                        <a:rPr lang="en-US" sz="3000">
                          <a:effectLst/>
                          <a:latin typeface="Arial"/>
                        </a:rPr>
                        <a:t>31 </a:t>
                      </a:r>
                    </a:p>
                  </a:txBody>
                  <a:tcPr marL="66675" marR="66675">
                    <a:lnL>
                      <a:noFill/>
                    </a:lnL>
                    <a:lnR>
                      <a:noFill/>
                    </a:lnR>
                    <a:lnT w="190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908789643"/>
                  </a:ext>
                </a:extLst>
              </a:tr>
              <a:tr h="560309">
                <a:tc>
                  <a:txBody>
                    <a:bodyPr/>
                    <a:lstStyle/>
                    <a:p>
                      <a:pPr lvl="0">
                        <a:buNone/>
                      </a:pPr>
                      <a:endParaRPr lang="en-US" sz="3000">
                        <a:effectLst/>
                        <a:highlight>
                          <a:srgbClr val="C0C0C0"/>
                        </a:highlight>
                        <a:latin typeface="Arial"/>
                      </a:endParaRPr>
                    </a:p>
                  </a:txBody>
                  <a:tcPr marL="66674" marR="66674">
                    <a:lnL w="0">
                      <a:noFill/>
                    </a:lnL>
                    <a:lnR w="0">
                      <a:noFill/>
                    </a:lnR>
                    <a:lnT w="19050">
                      <a:noFill/>
                    </a:lnT>
                    <a:lnB w="0">
                      <a:noFill/>
                    </a:lnB>
                    <a:noFill/>
                  </a:tcPr>
                </a:tc>
                <a:tc>
                  <a:txBody>
                    <a:bodyPr/>
                    <a:lstStyle/>
                    <a:p>
                      <a:pPr lvl="0">
                        <a:buNone/>
                      </a:pPr>
                      <a:endParaRPr lang="en-US" sz="3000">
                        <a:effectLst/>
                        <a:latin typeface="Arial"/>
                      </a:endParaRPr>
                    </a:p>
                  </a:txBody>
                  <a:tcPr marL="66674" marR="66674">
                    <a:lnL w="0">
                      <a:noFill/>
                    </a:lnL>
                    <a:lnR w="0">
                      <a:noFill/>
                    </a:lnR>
                    <a:lnT w="19050">
                      <a:noFill/>
                    </a:lnT>
                    <a:lnB w="0">
                      <a:noFill/>
                    </a:lnB>
                    <a:noFill/>
                  </a:tcPr>
                </a:tc>
                <a:extLst>
                  <a:ext uri="{0D108BD9-81ED-4DB2-BD59-A6C34878D82A}">
                    <a16:rowId xmlns:a16="http://schemas.microsoft.com/office/drawing/2014/main" val="239906665"/>
                  </a:ext>
                </a:extLst>
              </a:tr>
              <a:tr h="522564">
                <a:tc>
                  <a:txBody>
                    <a:bodyPr/>
                    <a:lstStyle/>
                    <a:p>
                      <a:pPr rtl="0" fontAlgn="base"/>
                      <a:r>
                        <a:rPr lang="en-US" sz="3000">
                          <a:effectLst/>
                          <a:highlight>
                            <a:srgbClr val="C0C0C0"/>
                          </a:highlight>
                          <a:latin typeface="Arial"/>
                        </a:rPr>
                        <a:t>Mindfulness and stress reduction interventions  </a:t>
                      </a:r>
                      <a:endParaRPr lang="en-US" sz="3000">
                        <a:latin typeface="Arial"/>
                      </a:endParaRPr>
                    </a:p>
                  </a:txBody>
                  <a:tcPr marL="66675" marR="66675">
                    <a:lnL>
                      <a:noFill/>
                    </a:lnL>
                    <a:lnR>
                      <a:noFill/>
                    </a:lnR>
                    <a:lnT>
                      <a:noFill/>
                    </a:lnT>
                    <a:lnB>
                      <a:noFill/>
                    </a:lnB>
                    <a:noFill/>
                  </a:tcPr>
                </a:tc>
                <a:tc>
                  <a:txBody>
                    <a:bodyPr/>
                    <a:lstStyle/>
                    <a:p>
                      <a:pPr fontAlgn="t"/>
                      <a:r>
                        <a:rPr lang="en-US" sz="3000">
                          <a:effectLst/>
                          <a:latin typeface="Arial"/>
                        </a:rPr>
                        <a:t>21 </a:t>
                      </a:r>
                    </a:p>
                  </a:txBody>
                  <a:tcPr marL="66675" marR="66675">
                    <a:lnL>
                      <a:noFill/>
                    </a:lnL>
                    <a:lnR>
                      <a:noFill/>
                    </a:lnR>
                    <a:lnT>
                      <a:noFill/>
                    </a:lnT>
                    <a:lnB>
                      <a:noFill/>
                    </a:lnB>
                    <a:noFill/>
                  </a:tcPr>
                </a:tc>
                <a:extLst>
                  <a:ext uri="{0D108BD9-81ED-4DB2-BD59-A6C34878D82A}">
                    <a16:rowId xmlns:a16="http://schemas.microsoft.com/office/drawing/2014/main" val="1210486482"/>
                  </a:ext>
                </a:extLst>
              </a:tr>
              <a:tr h="522564">
                <a:tc>
                  <a:txBody>
                    <a:bodyPr/>
                    <a:lstStyle/>
                    <a:p>
                      <a:pPr rtl="0" fontAlgn="base"/>
                      <a:r>
                        <a:rPr lang="en-US" sz="3000">
                          <a:effectLst/>
                          <a:latin typeface="Arial"/>
                        </a:rPr>
                        <a:t>Physical activity and exercise program </a:t>
                      </a:r>
                      <a:endParaRPr lang="en-US" sz="3000">
                        <a:latin typeface="Arial"/>
                      </a:endParaRPr>
                    </a:p>
                  </a:txBody>
                  <a:tcPr marL="66675" marR="66675">
                    <a:lnL>
                      <a:noFill/>
                    </a:lnL>
                    <a:lnR>
                      <a:noFill/>
                    </a:lnR>
                    <a:lnT>
                      <a:noFill/>
                    </a:lnT>
                    <a:lnB>
                      <a:noFill/>
                    </a:lnB>
                    <a:noFill/>
                  </a:tcPr>
                </a:tc>
                <a:tc>
                  <a:txBody>
                    <a:bodyPr/>
                    <a:lstStyle/>
                    <a:p>
                      <a:pPr fontAlgn="t"/>
                      <a:r>
                        <a:rPr lang="en-US" sz="3000">
                          <a:effectLst/>
                          <a:latin typeface="Arial"/>
                        </a:rPr>
                        <a:t>21 </a:t>
                      </a:r>
                    </a:p>
                  </a:txBody>
                  <a:tcPr marL="66675" marR="66675">
                    <a:lnL>
                      <a:noFill/>
                    </a:lnL>
                    <a:lnR>
                      <a:noFill/>
                    </a:lnR>
                    <a:lnT>
                      <a:noFill/>
                    </a:lnT>
                    <a:lnB>
                      <a:noFill/>
                    </a:lnB>
                    <a:noFill/>
                  </a:tcPr>
                </a:tc>
                <a:extLst>
                  <a:ext uri="{0D108BD9-81ED-4DB2-BD59-A6C34878D82A}">
                    <a16:rowId xmlns:a16="http://schemas.microsoft.com/office/drawing/2014/main" val="1725499974"/>
                  </a:ext>
                </a:extLst>
              </a:tr>
              <a:tr h="522564">
                <a:tc>
                  <a:txBody>
                    <a:bodyPr/>
                    <a:lstStyle/>
                    <a:p>
                      <a:pPr lvl="0">
                        <a:buNone/>
                      </a:pPr>
                      <a:endParaRPr lang="en-US" sz="3000">
                        <a:effectLst/>
                        <a:latin typeface="Arial"/>
                      </a:endParaRPr>
                    </a:p>
                  </a:txBody>
                  <a:tcPr marL="66674" marR="66674">
                    <a:lnL w="0">
                      <a:noFill/>
                    </a:lnL>
                    <a:lnR w="0">
                      <a:noFill/>
                    </a:lnR>
                    <a:lnT w="0">
                      <a:noFill/>
                    </a:lnT>
                    <a:lnB w="0">
                      <a:noFill/>
                    </a:lnB>
                    <a:noFill/>
                  </a:tcPr>
                </a:tc>
                <a:tc>
                  <a:txBody>
                    <a:bodyPr/>
                    <a:lstStyle/>
                    <a:p>
                      <a:pPr lvl="0">
                        <a:buNone/>
                      </a:pPr>
                      <a:endParaRPr lang="en-US" sz="3000">
                        <a:effectLst/>
                        <a:latin typeface="Arial"/>
                      </a:endParaRPr>
                    </a:p>
                  </a:txBody>
                  <a:tcPr marL="66674" marR="66674">
                    <a:lnL w="0">
                      <a:noFill/>
                    </a:lnL>
                    <a:lnR w="0">
                      <a:noFill/>
                    </a:lnR>
                    <a:lnT w="0">
                      <a:noFill/>
                    </a:lnT>
                    <a:lnB w="0">
                      <a:noFill/>
                    </a:lnB>
                    <a:noFill/>
                  </a:tcPr>
                </a:tc>
                <a:extLst>
                  <a:ext uri="{0D108BD9-81ED-4DB2-BD59-A6C34878D82A}">
                    <a16:rowId xmlns:a16="http://schemas.microsoft.com/office/drawing/2014/main" val="3329577323"/>
                  </a:ext>
                </a:extLst>
              </a:tr>
              <a:tr h="648781">
                <a:tc>
                  <a:txBody>
                    <a:bodyPr/>
                    <a:lstStyle/>
                    <a:p>
                      <a:pPr fontAlgn="t"/>
                      <a:r>
                        <a:rPr lang="en-US" sz="3000">
                          <a:effectLst/>
                          <a:highlight>
                            <a:srgbClr val="C0C0C0"/>
                          </a:highlight>
                          <a:latin typeface="Arial"/>
                        </a:rPr>
                        <a:t>Multicomponent psychoeducational interventions  </a:t>
                      </a:r>
                      <a:endParaRPr lang="en-US" sz="3000">
                        <a:effectLst/>
                        <a:latin typeface="Arial"/>
                      </a:endParaRPr>
                    </a:p>
                  </a:txBody>
                  <a:tcPr marL="66675" marR="66675">
                    <a:lnL>
                      <a:noFill/>
                    </a:lnL>
                    <a:lnR>
                      <a:noFill/>
                    </a:lnR>
                    <a:lnT>
                      <a:noFill/>
                    </a:lnT>
                    <a:lnB>
                      <a:noFill/>
                    </a:lnB>
                    <a:noFill/>
                  </a:tcPr>
                </a:tc>
                <a:tc>
                  <a:txBody>
                    <a:bodyPr/>
                    <a:lstStyle/>
                    <a:p>
                      <a:pPr fontAlgn="t"/>
                      <a:r>
                        <a:rPr lang="en-US" sz="3000">
                          <a:effectLst/>
                          <a:latin typeface="Arial"/>
                        </a:rPr>
                        <a:t>16 </a:t>
                      </a:r>
                    </a:p>
                  </a:txBody>
                  <a:tcPr marL="66675" marR="66675">
                    <a:lnL>
                      <a:noFill/>
                    </a:lnL>
                    <a:lnR>
                      <a:noFill/>
                    </a:lnR>
                    <a:lnT>
                      <a:noFill/>
                    </a:lnT>
                    <a:lnB>
                      <a:noFill/>
                    </a:lnB>
                    <a:noFill/>
                  </a:tcPr>
                </a:tc>
                <a:extLst>
                  <a:ext uri="{0D108BD9-81ED-4DB2-BD59-A6C34878D82A}">
                    <a16:rowId xmlns:a16="http://schemas.microsoft.com/office/drawing/2014/main" val="339745818"/>
                  </a:ext>
                </a:extLst>
              </a:tr>
              <a:tr h="522564">
                <a:tc>
                  <a:txBody>
                    <a:bodyPr/>
                    <a:lstStyle/>
                    <a:p>
                      <a:pPr rtl="0" fontAlgn="base"/>
                      <a:r>
                        <a:rPr lang="en-US" sz="3000">
                          <a:effectLst/>
                          <a:highlight>
                            <a:srgbClr val="C0C0C0"/>
                          </a:highlight>
                          <a:latin typeface="Arial"/>
                        </a:rPr>
                        <a:t>Cognitive reframing therapy  </a:t>
                      </a:r>
                      <a:endParaRPr lang="en-US" sz="3000">
                        <a:latin typeface="Arial"/>
                      </a:endParaRPr>
                    </a:p>
                  </a:txBody>
                  <a:tcPr marL="66675" marR="66675">
                    <a:lnL>
                      <a:noFill/>
                    </a:lnL>
                    <a:lnR>
                      <a:noFill/>
                    </a:lnR>
                    <a:lnT>
                      <a:noFill/>
                    </a:lnT>
                    <a:lnB>
                      <a:noFill/>
                    </a:lnB>
                    <a:noFill/>
                  </a:tcPr>
                </a:tc>
                <a:tc>
                  <a:txBody>
                    <a:bodyPr/>
                    <a:lstStyle/>
                    <a:p>
                      <a:pPr fontAlgn="t"/>
                      <a:r>
                        <a:rPr lang="en-US" sz="3000">
                          <a:effectLst/>
                          <a:latin typeface="Arial"/>
                        </a:rPr>
                        <a:t>16 </a:t>
                      </a:r>
                    </a:p>
                  </a:txBody>
                  <a:tcPr marL="66675" marR="66675">
                    <a:lnL>
                      <a:noFill/>
                    </a:lnL>
                    <a:lnR>
                      <a:noFill/>
                    </a:lnR>
                    <a:lnT>
                      <a:noFill/>
                    </a:lnT>
                    <a:lnB>
                      <a:noFill/>
                    </a:lnB>
                    <a:noFill/>
                  </a:tcPr>
                </a:tc>
                <a:extLst>
                  <a:ext uri="{0D108BD9-81ED-4DB2-BD59-A6C34878D82A}">
                    <a16:rowId xmlns:a16="http://schemas.microsoft.com/office/drawing/2014/main" val="512613739"/>
                  </a:ext>
                </a:extLst>
              </a:tr>
              <a:tr h="958034">
                <a:tc>
                  <a:txBody>
                    <a:bodyPr/>
                    <a:lstStyle/>
                    <a:p>
                      <a:pPr rtl="0" fontAlgn="base"/>
                      <a:r>
                        <a:rPr lang="en-US" sz="3000">
                          <a:effectLst/>
                          <a:latin typeface="Arial"/>
                        </a:rPr>
                        <a:t>Case management by OTPs focused on promoting caregiver respite access </a:t>
                      </a:r>
                      <a:endParaRPr lang="en-US" sz="3000">
                        <a:latin typeface="Arial"/>
                      </a:endParaRPr>
                    </a:p>
                  </a:txBody>
                  <a:tcPr marL="66675" marR="66675">
                    <a:lnL>
                      <a:noFill/>
                    </a:lnL>
                    <a:lnR>
                      <a:noFill/>
                    </a:lnR>
                    <a:lnT>
                      <a:noFill/>
                    </a:lnT>
                    <a:lnB>
                      <a:noFill/>
                    </a:lnB>
                    <a:noFill/>
                  </a:tcPr>
                </a:tc>
                <a:tc>
                  <a:txBody>
                    <a:bodyPr/>
                    <a:lstStyle/>
                    <a:p>
                      <a:pPr fontAlgn="t"/>
                      <a:r>
                        <a:rPr lang="en-US" sz="3000">
                          <a:effectLst/>
                          <a:latin typeface="Arial"/>
                        </a:rPr>
                        <a:t>16 </a:t>
                      </a:r>
                    </a:p>
                  </a:txBody>
                  <a:tcPr marL="66675" marR="66675">
                    <a:lnL>
                      <a:noFill/>
                    </a:lnL>
                    <a:lnR>
                      <a:noFill/>
                    </a:lnR>
                    <a:lnT>
                      <a:noFill/>
                    </a:lnT>
                    <a:lnB>
                      <a:noFill/>
                    </a:lnB>
                    <a:noFill/>
                  </a:tcPr>
                </a:tc>
                <a:extLst>
                  <a:ext uri="{0D108BD9-81ED-4DB2-BD59-A6C34878D82A}">
                    <a16:rowId xmlns:a16="http://schemas.microsoft.com/office/drawing/2014/main" val="2033306759"/>
                  </a:ext>
                </a:extLst>
              </a:tr>
            </a:tbl>
          </a:graphicData>
        </a:graphic>
      </p:graphicFrame>
      <p:graphicFrame>
        <p:nvGraphicFramePr>
          <p:cNvPr id="21" name="Diagram 20">
            <a:extLst>
              <a:ext uri="{FF2B5EF4-FFF2-40B4-BE49-F238E27FC236}">
                <a16:creationId xmlns:a16="http://schemas.microsoft.com/office/drawing/2014/main" id="{50E633B2-B989-AF7C-E338-08E20ADE9F09}"/>
              </a:ext>
            </a:extLst>
          </p:cNvPr>
          <p:cNvGraphicFramePr/>
          <p:nvPr>
            <p:extLst>
              <p:ext uri="{D42A27DB-BD31-4B8C-83A1-F6EECF244321}">
                <p14:modId xmlns:p14="http://schemas.microsoft.com/office/powerpoint/2010/main" val="1352230878"/>
              </p:ext>
            </p:extLst>
          </p:nvPr>
        </p:nvGraphicFramePr>
        <p:xfrm>
          <a:off x="23164783" y="17004757"/>
          <a:ext cx="8405870" cy="61319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057" name="Rectangle 5">
            <a:extLst>
              <a:ext uri="{FF2B5EF4-FFF2-40B4-BE49-F238E27FC236}">
                <a16:creationId xmlns:a16="http://schemas.microsoft.com/office/drawing/2014/main" id="{694FF9E4-D08A-008F-C457-2DC6BD2DFC70}"/>
              </a:ext>
            </a:extLst>
          </p:cNvPr>
          <p:cNvSpPr>
            <a:spLocks noChangeArrowheads="1"/>
          </p:cNvSpPr>
          <p:nvPr/>
        </p:nvSpPr>
        <p:spPr bwMode="auto">
          <a:xfrm>
            <a:off x="29267" y="17124359"/>
            <a:ext cx="9879509" cy="744923"/>
          </a:xfrm>
          <a:prstGeom prst="rect">
            <a:avLst/>
          </a:prstGeom>
          <a:gradFill rotWithShape="1">
            <a:gsLst>
              <a:gs pos="0">
                <a:schemeClr val="bg2"/>
              </a:gs>
              <a:gs pos="50000">
                <a:srgbClr val="001E78">
                  <a:alpha val="79999"/>
                </a:srgbClr>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4800" b="1">
                <a:solidFill>
                  <a:schemeClr val="bg1"/>
                </a:solidFill>
                <a:latin typeface="Arial"/>
                <a:ea typeface="+mn-ea"/>
                <a:cs typeface="Arial"/>
                <a:sym typeface="Symbol" pitchFamily="18" charset="2"/>
              </a:rPr>
              <a:t> Background</a:t>
            </a:r>
            <a:endParaRPr lang="en-US" sz="4800" b="1">
              <a:solidFill>
                <a:schemeClr val="bg1"/>
              </a:solidFill>
              <a:latin typeface="Arial"/>
              <a:ea typeface="+mn-ea"/>
              <a:cs typeface="Arial"/>
            </a:endParaRPr>
          </a:p>
        </p:txBody>
      </p:sp>
      <p:sp>
        <p:nvSpPr>
          <p:cNvPr id="2065" name="Rectangle 5">
            <a:extLst>
              <a:ext uri="{FF2B5EF4-FFF2-40B4-BE49-F238E27FC236}">
                <a16:creationId xmlns:a16="http://schemas.microsoft.com/office/drawing/2014/main" id="{9C5BD84C-80EA-AF0A-390E-FE074A22AC07}"/>
              </a:ext>
            </a:extLst>
          </p:cNvPr>
          <p:cNvSpPr>
            <a:spLocks noChangeArrowheads="1"/>
          </p:cNvSpPr>
          <p:nvPr/>
        </p:nvSpPr>
        <p:spPr bwMode="auto">
          <a:xfrm>
            <a:off x="188292" y="27958033"/>
            <a:ext cx="9879509" cy="744923"/>
          </a:xfrm>
          <a:prstGeom prst="rect">
            <a:avLst/>
          </a:prstGeom>
          <a:gradFill rotWithShape="1">
            <a:gsLst>
              <a:gs pos="0">
                <a:schemeClr val="bg2"/>
              </a:gs>
              <a:gs pos="50000">
                <a:srgbClr val="001E78">
                  <a:alpha val="79999"/>
                </a:srgbClr>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4800" b="1">
                <a:solidFill>
                  <a:schemeClr val="bg1"/>
                </a:solidFill>
                <a:latin typeface="Arial"/>
                <a:ea typeface="+mn-ea"/>
                <a:cs typeface="Arial"/>
                <a:sym typeface="Symbol" pitchFamily="18" charset="2"/>
              </a:rPr>
              <a:t> Purpose</a:t>
            </a:r>
            <a:endParaRPr lang="en-US" sz="4800" b="1">
              <a:solidFill>
                <a:schemeClr val="bg1"/>
              </a:solidFill>
              <a:latin typeface="Arial"/>
              <a:ea typeface="+mn-ea"/>
              <a:cs typeface="Arial"/>
            </a:endParaRPr>
          </a:p>
        </p:txBody>
      </p:sp>
      <p:sp>
        <p:nvSpPr>
          <p:cNvPr id="2077" name="TextBox 2076">
            <a:extLst>
              <a:ext uri="{FF2B5EF4-FFF2-40B4-BE49-F238E27FC236}">
                <a16:creationId xmlns:a16="http://schemas.microsoft.com/office/drawing/2014/main" id="{93217372-E35F-068C-C5A9-91E46B2402E9}"/>
              </a:ext>
            </a:extLst>
          </p:cNvPr>
          <p:cNvSpPr txBox="1"/>
          <p:nvPr/>
        </p:nvSpPr>
        <p:spPr>
          <a:xfrm>
            <a:off x="22605533" y="16354063"/>
            <a:ext cx="959331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a:latin typeface="Arial"/>
                <a:ea typeface="MS PGothic"/>
                <a:cs typeface="Arial"/>
              </a:rPr>
              <a:t>Themes for needed training/education for OTPs</a:t>
            </a:r>
          </a:p>
          <a:p>
            <a:pPr algn="ctr"/>
            <a:r>
              <a:rPr lang="en-US" sz="3200" b="1">
                <a:latin typeface="Arial"/>
                <a:ea typeface="MS PGothic"/>
                <a:cs typeface="Arial"/>
              </a:rPr>
              <a:t>Figure 1. </a:t>
            </a:r>
          </a:p>
        </p:txBody>
      </p:sp>
      <p:sp>
        <p:nvSpPr>
          <p:cNvPr id="2086" name="Rectangle 5">
            <a:extLst>
              <a:ext uri="{FF2B5EF4-FFF2-40B4-BE49-F238E27FC236}">
                <a16:creationId xmlns:a16="http://schemas.microsoft.com/office/drawing/2014/main" id="{3E1CE3DE-3C4D-8EFE-411C-70B0D6BD7899}"/>
              </a:ext>
            </a:extLst>
          </p:cNvPr>
          <p:cNvSpPr>
            <a:spLocks noChangeArrowheads="1"/>
          </p:cNvSpPr>
          <p:nvPr/>
        </p:nvSpPr>
        <p:spPr bwMode="auto">
          <a:xfrm>
            <a:off x="32883935" y="2898314"/>
            <a:ext cx="11026990" cy="744923"/>
          </a:xfrm>
          <a:prstGeom prst="rect">
            <a:avLst/>
          </a:prstGeom>
          <a:gradFill rotWithShape="1">
            <a:gsLst>
              <a:gs pos="0">
                <a:schemeClr val="bg2"/>
              </a:gs>
              <a:gs pos="50000">
                <a:srgbClr val="001E78">
                  <a:alpha val="79999"/>
                </a:srgbClr>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4800" b="1">
                <a:solidFill>
                  <a:schemeClr val="bg1"/>
                </a:solidFill>
                <a:latin typeface="Arial"/>
                <a:ea typeface="+mn-ea"/>
                <a:cs typeface="Arial"/>
                <a:sym typeface="Symbol" pitchFamily="18" charset="2"/>
              </a:rPr>
              <a:t> Discussion</a:t>
            </a:r>
            <a:endParaRPr lang="en-US" sz="4800" b="1">
              <a:solidFill>
                <a:schemeClr val="bg1"/>
              </a:solidFill>
              <a:latin typeface="Arial"/>
              <a:ea typeface="+mn-ea"/>
              <a:cs typeface="Arial"/>
            </a:endParaRPr>
          </a:p>
        </p:txBody>
      </p:sp>
      <p:sp>
        <p:nvSpPr>
          <p:cNvPr id="2123" name="Rectangle 5">
            <a:extLst>
              <a:ext uri="{FF2B5EF4-FFF2-40B4-BE49-F238E27FC236}">
                <a16:creationId xmlns:a16="http://schemas.microsoft.com/office/drawing/2014/main" id="{AE2C2A51-E79D-CD09-E1B4-8E3822F62FF7}"/>
              </a:ext>
            </a:extLst>
          </p:cNvPr>
          <p:cNvSpPr>
            <a:spLocks noChangeArrowheads="1"/>
          </p:cNvSpPr>
          <p:nvPr/>
        </p:nvSpPr>
        <p:spPr bwMode="auto">
          <a:xfrm>
            <a:off x="32795860" y="21510389"/>
            <a:ext cx="11026990" cy="744923"/>
          </a:xfrm>
          <a:prstGeom prst="rect">
            <a:avLst/>
          </a:prstGeom>
          <a:gradFill rotWithShape="1">
            <a:gsLst>
              <a:gs pos="0">
                <a:schemeClr val="bg2"/>
              </a:gs>
              <a:gs pos="50000">
                <a:srgbClr val="001E78">
                  <a:alpha val="79999"/>
                </a:srgbClr>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4800" b="1">
                <a:solidFill>
                  <a:schemeClr val="bg1"/>
                </a:solidFill>
                <a:latin typeface="Arial"/>
                <a:ea typeface="+mn-ea"/>
                <a:cs typeface="Arial"/>
                <a:sym typeface="Symbol" pitchFamily="18" charset="2"/>
              </a:rPr>
              <a:t> Conclusion</a:t>
            </a:r>
            <a:endParaRPr lang="en-US" sz="4800" b="1">
              <a:solidFill>
                <a:schemeClr val="bg1"/>
              </a:solidFill>
              <a:latin typeface="Arial"/>
              <a:ea typeface="+mn-ea"/>
              <a:cs typeface="Arial"/>
            </a:endParaRPr>
          </a:p>
        </p:txBody>
      </p:sp>
      <p:sp>
        <p:nvSpPr>
          <p:cNvPr id="2132" name="Rectangle 5">
            <a:extLst>
              <a:ext uri="{FF2B5EF4-FFF2-40B4-BE49-F238E27FC236}">
                <a16:creationId xmlns:a16="http://schemas.microsoft.com/office/drawing/2014/main" id="{1BF00380-EBC9-5BB4-87C3-059CE940B959}"/>
              </a:ext>
            </a:extLst>
          </p:cNvPr>
          <p:cNvSpPr>
            <a:spLocks noChangeArrowheads="1"/>
          </p:cNvSpPr>
          <p:nvPr/>
        </p:nvSpPr>
        <p:spPr bwMode="auto">
          <a:xfrm>
            <a:off x="32795860" y="24912417"/>
            <a:ext cx="11026990" cy="744923"/>
          </a:xfrm>
          <a:prstGeom prst="rect">
            <a:avLst/>
          </a:prstGeom>
          <a:gradFill rotWithShape="1">
            <a:gsLst>
              <a:gs pos="0">
                <a:schemeClr val="bg2"/>
              </a:gs>
              <a:gs pos="50000">
                <a:srgbClr val="001E78">
                  <a:alpha val="79999"/>
                </a:srgbClr>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4800" b="1">
                <a:solidFill>
                  <a:schemeClr val="bg1"/>
                </a:solidFill>
                <a:latin typeface="Arial"/>
                <a:ea typeface="+mn-ea"/>
                <a:cs typeface="Arial"/>
                <a:sym typeface="Symbol" pitchFamily="18" charset="2"/>
              </a:rPr>
              <a:t> References</a:t>
            </a:r>
            <a:endParaRPr lang="en-US" sz="4800" b="1">
              <a:solidFill>
                <a:schemeClr val="bg1"/>
              </a:solidFill>
              <a:latin typeface="Arial"/>
              <a:ea typeface="+mn-ea"/>
              <a:cs typeface="Arial"/>
            </a:endParaRPr>
          </a:p>
        </p:txBody>
      </p:sp>
      <p:sp>
        <p:nvSpPr>
          <p:cNvPr id="27" name="TextBox 26">
            <a:extLst>
              <a:ext uri="{FF2B5EF4-FFF2-40B4-BE49-F238E27FC236}">
                <a16:creationId xmlns:a16="http://schemas.microsoft.com/office/drawing/2014/main" id="{B01937F4-2F57-708B-3E08-3412F0F1CA5A}"/>
              </a:ext>
            </a:extLst>
          </p:cNvPr>
          <p:cNvSpPr txBox="1"/>
          <p:nvPr/>
        </p:nvSpPr>
        <p:spPr>
          <a:xfrm>
            <a:off x="10491924" y="28555394"/>
            <a:ext cx="22176284"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lgn="ctr"/>
            <a:r>
              <a:rPr lang="en-US" sz="3000" b="1">
                <a:latin typeface="Arial"/>
                <a:ea typeface="MS PGothic"/>
                <a:cs typeface="Arial"/>
              </a:rPr>
              <a:t>NEEDS, BENEFITS, and BARRIERS </a:t>
            </a:r>
            <a:endParaRPr lang="en-US" sz="3000">
              <a:latin typeface="Arial"/>
              <a:ea typeface="MS PGothic"/>
              <a:cs typeface="Arial"/>
            </a:endParaRPr>
          </a:p>
          <a:p>
            <a:pPr marL="457200" indent="-457200">
              <a:buFont typeface="Arial,Sans-Serif"/>
              <a:buChar char="•"/>
            </a:pPr>
            <a:r>
              <a:rPr lang="en-US" sz="3000">
                <a:latin typeface="Arial"/>
                <a:ea typeface="MS PGothic"/>
                <a:cs typeface="Arial"/>
              </a:rPr>
              <a:t>Maintaining a client's performance for as long as possible was chosen most frequently by OTPs (n=61) as a benefit of occupational therapy for this clientele</a:t>
            </a:r>
          </a:p>
          <a:p>
            <a:pPr marL="457200" indent="-457200">
              <a:buFont typeface="Arial,Sans-Serif"/>
              <a:buChar char="•"/>
            </a:pPr>
            <a:r>
              <a:rPr lang="en-US" sz="3000">
                <a:latin typeface="Arial"/>
                <a:ea typeface="MS PGothic"/>
                <a:cs typeface="Arial"/>
              </a:rPr>
              <a:t>56.52% of OTPs (N=69) indicated that lack of time to read scientific literature is one of the challenges/barriers in providing services to clients with major NCD </a:t>
            </a:r>
          </a:p>
          <a:p>
            <a:pPr marL="457200" indent="-457200">
              <a:buFont typeface="Arial,Sans-Serif"/>
              <a:buChar char="•"/>
            </a:pPr>
            <a:r>
              <a:rPr lang="en-US" sz="3000">
                <a:latin typeface="Arial"/>
                <a:ea typeface="MS PGothic"/>
                <a:cs typeface="Arial"/>
              </a:rPr>
              <a:t>For needed training/education reported by OTPs see Figure 1.</a:t>
            </a:r>
          </a:p>
        </p:txBody>
      </p:sp>
      <p:cxnSp>
        <p:nvCxnSpPr>
          <p:cNvPr id="31" name="Straight Arrow Connector 30">
            <a:extLst>
              <a:ext uri="{FF2B5EF4-FFF2-40B4-BE49-F238E27FC236}">
                <a16:creationId xmlns:a16="http://schemas.microsoft.com/office/drawing/2014/main" id="{7498190A-F7AA-87C8-51F4-E44D4775EEBF}"/>
              </a:ext>
            </a:extLst>
          </p:cNvPr>
          <p:cNvCxnSpPr/>
          <p:nvPr/>
        </p:nvCxnSpPr>
        <p:spPr bwMode="auto">
          <a:xfrm flipV="1">
            <a:off x="10625262" y="28439025"/>
            <a:ext cx="21833203" cy="70395"/>
          </a:xfrm>
          <a:prstGeom prst="straightConnector1">
            <a:avLst/>
          </a:prstGeom>
          <a:solidFill>
            <a:schemeClr val="accent1"/>
          </a:solidFill>
          <a:ln w="28575" cap="flat" cmpd="sng" algn="ctr">
            <a:solidFill>
              <a:srgbClr val="001E78"/>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095" name="Straight Arrow Connector 2094">
            <a:extLst>
              <a:ext uri="{FF2B5EF4-FFF2-40B4-BE49-F238E27FC236}">
                <a16:creationId xmlns:a16="http://schemas.microsoft.com/office/drawing/2014/main" id="{1D22BEF7-B32D-C776-7744-349A148EDB3A}"/>
              </a:ext>
            </a:extLst>
          </p:cNvPr>
          <p:cNvCxnSpPr>
            <a:cxnSpLocks/>
          </p:cNvCxnSpPr>
          <p:nvPr/>
        </p:nvCxnSpPr>
        <p:spPr bwMode="auto">
          <a:xfrm>
            <a:off x="21428598" y="23206698"/>
            <a:ext cx="14702" cy="5225357"/>
          </a:xfrm>
          <a:prstGeom prst="straightConnector1">
            <a:avLst/>
          </a:prstGeom>
          <a:solidFill>
            <a:schemeClr val="accent1"/>
          </a:solidFill>
          <a:ln w="28575" cap="flat" cmpd="sng" algn="ctr">
            <a:solidFill>
              <a:srgbClr val="001E78"/>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0" name="Straight Arrow Connector 49">
            <a:extLst>
              <a:ext uri="{FF2B5EF4-FFF2-40B4-BE49-F238E27FC236}">
                <a16:creationId xmlns:a16="http://schemas.microsoft.com/office/drawing/2014/main" id="{76547634-BD32-217E-9FD3-255E7F26C8DA}"/>
              </a:ext>
            </a:extLst>
          </p:cNvPr>
          <p:cNvCxnSpPr>
            <a:cxnSpLocks/>
          </p:cNvCxnSpPr>
          <p:nvPr/>
        </p:nvCxnSpPr>
        <p:spPr bwMode="auto">
          <a:xfrm flipV="1">
            <a:off x="10275404" y="23130960"/>
            <a:ext cx="21833203" cy="70395"/>
          </a:xfrm>
          <a:prstGeom prst="straightConnector1">
            <a:avLst/>
          </a:prstGeom>
          <a:solidFill>
            <a:schemeClr val="accent1"/>
          </a:solidFill>
          <a:ln w="28575" cap="flat" cmpd="sng" algn="ctr">
            <a:solidFill>
              <a:srgbClr val="001E78"/>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3" name="TextBox 62">
            <a:extLst>
              <a:ext uri="{FF2B5EF4-FFF2-40B4-BE49-F238E27FC236}">
                <a16:creationId xmlns:a16="http://schemas.microsoft.com/office/drawing/2014/main" id="{9549CA3F-048B-6BF5-B0A8-14CB3D067801}"/>
              </a:ext>
            </a:extLst>
          </p:cNvPr>
          <p:cNvSpPr txBox="1"/>
          <p:nvPr/>
        </p:nvSpPr>
        <p:spPr>
          <a:xfrm>
            <a:off x="32718253" y="25785324"/>
            <a:ext cx="11041046" cy="5509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latin typeface="Arial"/>
                <a:ea typeface="MS PGothic"/>
                <a:cs typeface="Times New Roman"/>
              </a:rPr>
              <a:t>Alzheimer’s Association. (2022). Alzheimer's Disease facts and figures. </a:t>
            </a:r>
            <a:r>
              <a:rPr lang="en-US" sz="1600" i="1">
                <a:latin typeface="Arial"/>
                <a:ea typeface="MS PGothic"/>
                <a:cs typeface="Times New Roman"/>
              </a:rPr>
              <a:t>Alzheimer's Disease and Dementia, 18.</a:t>
            </a:r>
          </a:p>
          <a:p>
            <a:r>
              <a:rPr lang="en-US" sz="1600">
                <a:latin typeface="Arial"/>
                <a:ea typeface="MS PGothic"/>
                <a:cs typeface="Times New Roman"/>
              </a:rPr>
              <a:t>American Occupational Therapy Association (2014). Occupational therapy practice framework: Domain and process 3</a:t>
            </a:r>
            <a:r>
              <a:rPr lang="en-US" sz="1600" baseline="30000">
                <a:latin typeface="Arial"/>
                <a:ea typeface="MS PGothic"/>
                <a:cs typeface="Times New Roman"/>
              </a:rPr>
              <a:t>rd	</a:t>
            </a:r>
            <a:r>
              <a:rPr lang="en-US" sz="1600">
                <a:latin typeface="Arial"/>
                <a:ea typeface="MS PGothic"/>
                <a:cs typeface="Times New Roman"/>
              </a:rPr>
              <a:t>ed. </a:t>
            </a:r>
            <a:r>
              <a:rPr lang="en-US" sz="1600" i="1">
                <a:latin typeface="Arial"/>
                <a:ea typeface="MS PGothic"/>
                <a:cs typeface="Times New Roman"/>
              </a:rPr>
              <a:t>American Journal of Occupational Therapy, 69</a:t>
            </a:r>
            <a:r>
              <a:rPr lang="en-US" sz="1600">
                <a:latin typeface="Arial"/>
                <a:ea typeface="MS PGothic"/>
                <a:cs typeface="Times New Roman"/>
              </a:rPr>
              <a:t>(1). </a:t>
            </a:r>
            <a:r>
              <a:rPr lang="en-US" sz="1600">
                <a:latin typeface="Arial"/>
                <a:ea typeface="MS PGothic"/>
                <a:cs typeface="Times New Roman"/>
                <a:hlinkClick r:id="rId9">
                  <a:extLst>
                    <a:ext uri="{A12FA001-AC4F-418D-AE19-62706E023703}">
                      <ahyp:hlinkClr xmlns:ahyp="http://schemas.microsoft.com/office/drawing/2018/hyperlinkcolor" val="tx"/>
                    </a:ext>
                  </a:extLst>
                </a:hlinkClick>
              </a:rPr>
              <a:t>https://dx.doi.org/10.5014.ajot.2014.682006</a:t>
            </a:r>
            <a:endParaRPr lang="en-US" sz="1600">
              <a:latin typeface="Arial"/>
              <a:ea typeface="MS PGothic"/>
              <a:cs typeface="Times New Roman"/>
            </a:endParaRPr>
          </a:p>
          <a:p>
            <a:r>
              <a:rPr lang="en-US" sz="1600">
                <a:latin typeface="Arial"/>
                <a:ea typeface="MS PGothic"/>
                <a:cs typeface="Times New Roman"/>
              </a:rPr>
              <a:t>American Psychiatric Association. (2022). Diagnostic and statistical manual of mental</a:t>
            </a:r>
            <a:r>
              <a:rPr lang="en-US" sz="1600" strike="sngStrike">
                <a:latin typeface="Arial"/>
                <a:ea typeface="MS PGothic"/>
                <a:cs typeface="Times New Roman"/>
              </a:rPr>
              <a:t> </a:t>
            </a:r>
            <a:r>
              <a:rPr lang="en-US" sz="1600">
                <a:latin typeface="Arial"/>
                <a:ea typeface="MS PGothic"/>
                <a:cs typeface="Times New Roman"/>
              </a:rPr>
              <a:t>disorders</a:t>
            </a:r>
            <a:r>
              <a:rPr lang="en-US" sz="1600">
                <a:latin typeface="Arial"/>
                <a:ea typeface="Calibri"/>
                <a:cs typeface="Calibri"/>
              </a:rPr>
              <a:t> </a:t>
            </a:r>
            <a:r>
              <a:rPr lang="en-US" sz="1600">
                <a:latin typeface="Arial"/>
                <a:ea typeface="MS PGothic"/>
                <a:cs typeface="Times New Roman"/>
              </a:rPr>
              <a:t>(5th ed., text		rev.). </a:t>
            </a:r>
            <a:r>
              <a:rPr lang="en-US" sz="1600">
                <a:latin typeface="Arial"/>
                <a:ea typeface="MS PGothic"/>
                <a:cs typeface="Times New Roman"/>
                <a:hlinkClick r:id="rId10">
                  <a:extLst>
                    <a:ext uri="{A12FA001-AC4F-418D-AE19-62706E023703}">
                      <ahyp:hlinkClr xmlns:ahyp="http://schemas.microsoft.com/office/drawing/2018/hyperlinkcolor" val="tx"/>
                    </a:ext>
                  </a:extLst>
                </a:hlinkClick>
              </a:rPr>
              <a:t>https://doi.org/10.1176/appi.books.9780890425787</a:t>
            </a:r>
            <a:endParaRPr lang="en-US" sz="1600">
              <a:latin typeface="Arial"/>
              <a:ea typeface="MS PGothic"/>
              <a:cs typeface="Times New Roman"/>
            </a:endParaRPr>
          </a:p>
          <a:p>
            <a:r>
              <a:rPr lang="en-US" sz="1600">
                <a:latin typeface="Arial"/>
                <a:ea typeface="MS PGothic"/>
                <a:cs typeface="Times New Roman"/>
              </a:rPr>
              <a:t>Braun, V., Clarke, V., Boulton, E., Davey, L., &amp; McEvoy, C. (2021). The online survey as a</a:t>
            </a:r>
            <a:r>
              <a:rPr lang="en-US" sz="1600">
                <a:latin typeface="Arial"/>
                <a:ea typeface="Calibri"/>
                <a:cs typeface="Calibri"/>
              </a:rPr>
              <a:t> </a:t>
            </a:r>
            <a:r>
              <a:rPr lang="en-US" sz="1600">
                <a:latin typeface="Arial"/>
                <a:ea typeface="MS PGothic"/>
                <a:cs typeface="Times New Roman"/>
              </a:rPr>
              <a:t>qualitative research tool.	</a:t>
            </a:r>
            <a:r>
              <a:rPr lang="en-US" sz="1600" i="1">
                <a:latin typeface="Arial"/>
                <a:ea typeface="MS PGothic"/>
                <a:cs typeface="Times New Roman"/>
              </a:rPr>
              <a:t>International Journal of Social Research Methodology,</a:t>
            </a:r>
            <a:r>
              <a:rPr lang="en-US" sz="1600">
                <a:latin typeface="Arial"/>
                <a:ea typeface="Calibri"/>
                <a:cs typeface="Calibri"/>
              </a:rPr>
              <a:t> </a:t>
            </a:r>
            <a:r>
              <a:rPr lang="en-US" sz="1600" i="1">
                <a:latin typeface="Arial"/>
                <a:ea typeface="MS PGothic"/>
                <a:cs typeface="Times New Roman"/>
              </a:rPr>
              <a:t>24</a:t>
            </a:r>
            <a:r>
              <a:rPr lang="en-US" sz="1600">
                <a:latin typeface="Arial"/>
                <a:ea typeface="MS PGothic"/>
                <a:cs typeface="Times New Roman"/>
              </a:rPr>
              <a:t>(6), 641-654.					</a:t>
            </a:r>
            <a:r>
              <a:rPr lang="en-US" sz="1600">
                <a:latin typeface="Arial"/>
                <a:ea typeface="MS PGothic"/>
                <a:cs typeface="Times New Roman"/>
                <a:hlinkClick r:id="rId11">
                  <a:extLst>
                    <a:ext uri="{A12FA001-AC4F-418D-AE19-62706E023703}">
                      <ahyp:hlinkClr xmlns:ahyp="http://schemas.microsoft.com/office/drawing/2018/hyperlinkcolor" val="tx"/>
                    </a:ext>
                  </a:extLst>
                </a:hlinkClick>
              </a:rPr>
              <a:t>https://doi.org/10.1080/13645579.2020.1805550</a:t>
            </a:r>
            <a:r>
              <a:rPr lang="en-US" sz="1600">
                <a:latin typeface="Arial"/>
                <a:ea typeface="MS PGothic"/>
                <a:cs typeface="Times New Roman"/>
              </a:rPr>
              <a:t> </a:t>
            </a:r>
          </a:p>
          <a:p>
            <a:r>
              <a:rPr lang="en-US" sz="1600">
                <a:latin typeface="Arial"/>
                <a:ea typeface="MS PGothic"/>
                <a:cs typeface="Times New Roman"/>
              </a:rPr>
              <a:t>Doyle, L., McCabe, C., Keogh, B., Brady, A., &amp; McCann, M. (2019). An overview of the qualitative descriptive design	within nursing research. </a:t>
            </a:r>
            <a:r>
              <a:rPr lang="en-US" sz="1600" i="1">
                <a:latin typeface="Arial"/>
                <a:ea typeface="MS PGothic"/>
                <a:cs typeface="Times New Roman"/>
              </a:rPr>
              <a:t>Journal of Research in Nursing</a:t>
            </a:r>
            <a:r>
              <a:rPr lang="en-US" sz="1600">
                <a:latin typeface="Arial"/>
                <a:ea typeface="MS PGothic"/>
                <a:cs typeface="Times New Roman"/>
              </a:rPr>
              <a:t>, </a:t>
            </a:r>
            <a:r>
              <a:rPr lang="en-US" sz="1600" i="1">
                <a:latin typeface="Arial"/>
                <a:ea typeface="MS PGothic"/>
                <a:cs typeface="Times New Roman"/>
              </a:rPr>
              <a:t>25</a:t>
            </a:r>
            <a:r>
              <a:rPr lang="en-US" sz="1600">
                <a:latin typeface="Arial"/>
                <a:ea typeface="MS PGothic"/>
                <a:cs typeface="Times New Roman"/>
              </a:rPr>
              <a:t>(5), 443–455.				</a:t>
            </a:r>
            <a:r>
              <a:rPr lang="en-US" sz="1600">
                <a:latin typeface="Arial"/>
                <a:ea typeface="MS PGothic"/>
                <a:cs typeface="Times New Roman"/>
                <a:hlinkClick r:id="rId12">
                  <a:extLst>
                    <a:ext uri="{A12FA001-AC4F-418D-AE19-62706E023703}">
                      <ahyp:hlinkClr xmlns:ahyp="http://schemas.microsoft.com/office/drawing/2018/hyperlinkcolor" val="tx"/>
                    </a:ext>
                  </a:extLst>
                </a:hlinkClick>
              </a:rPr>
              <a:t>https://doi.org/10.1177/1744987119880234</a:t>
            </a:r>
            <a:endParaRPr lang="en-US" sz="1600">
              <a:latin typeface="Arial"/>
              <a:ea typeface="MS PGothic"/>
              <a:cs typeface="Times New Roman"/>
            </a:endParaRPr>
          </a:p>
          <a:p>
            <a:r>
              <a:rPr lang="en-US" sz="1600">
                <a:latin typeface="Arial"/>
                <a:ea typeface="MS PGothic"/>
                <a:cs typeface="Times New Roman"/>
              </a:rPr>
              <a:t>Laver, K., Cumming, R., Dyer, S., Agar, M., Anstey, K. J., Beattie, E., </a:t>
            </a:r>
            <a:r>
              <a:rPr lang="en-US" sz="1600" err="1">
                <a:latin typeface="Arial"/>
                <a:ea typeface="MS PGothic"/>
                <a:cs typeface="Times New Roman"/>
              </a:rPr>
              <a:t>Brodaty</a:t>
            </a:r>
            <a:r>
              <a:rPr lang="en-US" sz="1600">
                <a:latin typeface="Arial"/>
                <a:ea typeface="MS PGothic"/>
                <a:cs typeface="Times New Roman"/>
              </a:rPr>
              <a:t>, H., </a:t>
            </a:r>
            <a:r>
              <a:rPr lang="en-US" sz="1600" err="1">
                <a:latin typeface="Arial"/>
                <a:ea typeface="MS PGothic"/>
                <a:cs typeface="Times New Roman"/>
              </a:rPr>
              <a:t>Broe</a:t>
            </a:r>
            <a:r>
              <a:rPr lang="en-US" sz="1600">
                <a:latin typeface="Arial"/>
                <a:ea typeface="MS PGothic"/>
                <a:cs typeface="Times New Roman"/>
              </a:rPr>
              <a:t>, T.,</a:t>
            </a:r>
            <a:r>
              <a:rPr lang="en-US" sz="1600">
                <a:latin typeface="Arial"/>
                <a:ea typeface="Calibri"/>
                <a:cs typeface="Calibri"/>
              </a:rPr>
              <a:t> </a:t>
            </a:r>
            <a:r>
              <a:rPr lang="en-US" sz="1600">
                <a:latin typeface="Arial"/>
                <a:ea typeface="MS PGothic"/>
                <a:cs typeface="Times New Roman"/>
              </a:rPr>
              <a:t>Clemson, L., Crotty, M., Dietz,	M., Draper, B., Flicker, L., Friel, M., </a:t>
            </a:r>
            <a:r>
              <a:rPr lang="en-US" sz="1600" err="1">
                <a:latin typeface="Arial"/>
                <a:ea typeface="MS PGothic"/>
                <a:cs typeface="Times New Roman"/>
              </a:rPr>
              <a:t>Heuzenroeder</a:t>
            </a:r>
            <a:r>
              <a:rPr lang="en-US" sz="1600">
                <a:latin typeface="Arial"/>
                <a:ea typeface="MS PGothic"/>
                <a:cs typeface="Times New Roman"/>
              </a:rPr>
              <a:t>, L.,</a:t>
            </a:r>
            <a:r>
              <a:rPr lang="en-US" sz="1600">
                <a:latin typeface="Arial"/>
                <a:ea typeface="Calibri"/>
                <a:cs typeface="Calibri"/>
              </a:rPr>
              <a:t> </a:t>
            </a:r>
            <a:r>
              <a:rPr lang="en-US" sz="1600">
                <a:latin typeface="Arial"/>
                <a:ea typeface="MS PGothic"/>
                <a:cs typeface="Times New Roman"/>
              </a:rPr>
              <a:t>Koch, S., Kurrle, S., Nay, R., Pond, D., …Yates, M.	(2016). Evidence-based</a:t>
            </a:r>
            <a:r>
              <a:rPr lang="en-US" sz="1600">
                <a:latin typeface="Arial"/>
                <a:ea typeface="Calibri"/>
                <a:cs typeface="Calibri"/>
              </a:rPr>
              <a:t> </a:t>
            </a:r>
            <a:r>
              <a:rPr lang="en-US" sz="1600">
                <a:latin typeface="Arial"/>
                <a:ea typeface="MS PGothic"/>
                <a:cs typeface="Times New Roman"/>
              </a:rPr>
              <a:t>occupational therapy for people with dementia and their families: What clinical	practice guidelines tell us and implications for practice. </a:t>
            </a:r>
            <a:r>
              <a:rPr lang="en-US" sz="1600" i="1">
                <a:latin typeface="Arial"/>
                <a:ea typeface="MS PGothic"/>
                <a:cs typeface="Times New Roman"/>
              </a:rPr>
              <a:t>Australian Occupational</a:t>
            </a:r>
            <a:r>
              <a:rPr lang="en-US" sz="1600">
                <a:latin typeface="Arial"/>
                <a:ea typeface="Calibri"/>
                <a:cs typeface="Calibri"/>
              </a:rPr>
              <a:t> </a:t>
            </a:r>
            <a:r>
              <a:rPr lang="en-US" sz="1600" i="1">
                <a:latin typeface="Arial"/>
                <a:ea typeface="MS PGothic"/>
                <a:cs typeface="Times New Roman"/>
              </a:rPr>
              <a:t>Therapy Journal, 64</a:t>
            </a:r>
            <a:r>
              <a:rPr lang="en-US" sz="1600">
                <a:latin typeface="Arial"/>
                <a:ea typeface="MS PGothic"/>
                <a:cs typeface="Times New Roman"/>
              </a:rPr>
              <a:t>(1), 3–10.	</a:t>
            </a:r>
            <a:r>
              <a:rPr lang="en-US" sz="1600">
                <a:latin typeface="Arial"/>
                <a:ea typeface="MS PGothic"/>
                <a:cs typeface="Times New Roman"/>
                <a:hlinkClick r:id="rId13">
                  <a:extLst>
                    <a:ext uri="{A12FA001-AC4F-418D-AE19-62706E023703}">
                      <ahyp:hlinkClr xmlns:ahyp="http://schemas.microsoft.com/office/drawing/2018/hyperlinkcolor" val="tx"/>
                    </a:ext>
                  </a:extLst>
                </a:hlinkClick>
              </a:rPr>
              <a:t>https://doi.org/10.1111/1440-1630.12309</a:t>
            </a:r>
            <a:endParaRPr lang="en-US" sz="1600">
              <a:latin typeface="Arial"/>
              <a:ea typeface="MS PGothic"/>
              <a:cs typeface="Times New Roman"/>
            </a:endParaRPr>
          </a:p>
          <a:p>
            <a:r>
              <a:rPr lang="en-US" sz="1600">
                <a:latin typeface="Arial"/>
                <a:ea typeface="MS PGothic"/>
                <a:cs typeface="Times New Roman"/>
              </a:rPr>
              <a:t>Medicare. (n.d.). </a:t>
            </a:r>
            <a:r>
              <a:rPr lang="en-US" sz="1600" i="1">
                <a:latin typeface="Arial"/>
                <a:ea typeface="MS PGothic"/>
                <a:cs typeface="Times New Roman"/>
              </a:rPr>
              <a:t>Caregiver training services. </a:t>
            </a:r>
            <a:r>
              <a:rPr lang="en-US" sz="1600" i="1">
                <a:latin typeface="Arial"/>
                <a:ea typeface="MS PGothic"/>
                <a:cs typeface="Times New Roman"/>
                <a:hlinkClick r:id="rId14">
                  <a:extLst>
                    <a:ext uri="{A12FA001-AC4F-418D-AE19-62706E023703}">
                      <ahyp:hlinkClr xmlns:ahyp="http://schemas.microsoft.com/office/drawing/2018/hyperlinkcolor" val="tx"/>
                    </a:ext>
                  </a:extLst>
                </a:hlinkClick>
              </a:rPr>
              <a:t>https://www.medicare.gov/coverage/caregiver-training-services </a:t>
            </a:r>
            <a:r>
              <a:rPr lang="en-US" sz="1600" i="1">
                <a:latin typeface="Arial"/>
                <a:ea typeface="MS PGothic"/>
                <a:cs typeface="Times New Roman"/>
              </a:rPr>
              <a:t> </a:t>
            </a:r>
            <a:r>
              <a:rPr lang="en-US" sz="1600">
                <a:latin typeface="Arial"/>
                <a:ea typeface="MS PGothic"/>
                <a:cs typeface="Times New Roman"/>
              </a:rPr>
              <a:t> </a:t>
            </a:r>
          </a:p>
          <a:p>
            <a:r>
              <a:rPr lang="en-US" sz="1600">
                <a:latin typeface="Arial"/>
                <a:ea typeface="MS PGothic"/>
                <a:cs typeface="Times New Roman"/>
              </a:rPr>
              <a:t>Nott, M., Barden, H., Chapparo, C., &amp; Ranka, J. (2019). Evidence based practice and knowledge</a:t>
            </a:r>
            <a:r>
              <a:rPr lang="en-US" sz="1600">
                <a:latin typeface="Arial"/>
                <a:ea typeface="Calibri"/>
                <a:cs typeface="Calibri"/>
              </a:rPr>
              <a:t> </a:t>
            </a:r>
            <a:r>
              <a:rPr lang="en-US" sz="1600">
                <a:latin typeface="Arial"/>
                <a:ea typeface="MS PGothic"/>
                <a:cs typeface="Times New Roman"/>
              </a:rPr>
              <a:t>translation: A survey of	Australian occupational therapy practice with clients experiencing neurocognitive impairments. </a:t>
            </a:r>
            <a:r>
              <a:rPr lang="en-US" sz="1600" i="1">
                <a:latin typeface="Arial"/>
                <a:ea typeface="MS PGothic"/>
                <a:cs typeface="Times New Roman"/>
              </a:rPr>
              <a:t>Australian	Occupational Therapy Journal,</a:t>
            </a:r>
            <a:r>
              <a:rPr lang="en-US" sz="1600">
                <a:latin typeface="Arial"/>
                <a:ea typeface="Calibri"/>
                <a:cs typeface="Calibri"/>
              </a:rPr>
              <a:t> </a:t>
            </a:r>
            <a:r>
              <a:rPr lang="en-US" sz="1600" i="1">
                <a:latin typeface="Arial"/>
                <a:ea typeface="MS PGothic"/>
                <a:cs typeface="Times New Roman"/>
              </a:rPr>
              <a:t>67</a:t>
            </a:r>
            <a:r>
              <a:rPr lang="en-US" sz="1600">
                <a:latin typeface="Arial"/>
                <a:ea typeface="MS PGothic"/>
                <a:cs typeface="Times New Roman"/>
              </a:rPr>
              <a:t>(1), 74-82. </a:t>
            </a:r>
            <a:r>
              <a:rPr lang="en-US" sz="1600">
                <a:latin typeface="Arial"/>
                <a:ea typeface="MS PGothic"/>
                <a:cs typeface="Times New Roman"/>
                <a:hlinkClick r:id="rId15">
                  <a:extLst>
                    <a:ext uri="{A12FA001-AC4F-418D-AE19-62706E023703}">
                      <ahyp:hlinkClr xmlns:ahyp="http://schemas.microsoft.com/office/drawing/2018/hyperlinkcolor" val="tx"/>
                    </a:ext>
                  </a:extLst>
                </a:hlinkClick>
              </a:rPr>
              <a:t>https://doi.org/10.1111/1440-1630.12625</a:t>
            </a:r>
            <a:endParaRPr lang="en-US" sz="1600">
              <a:latin typeface="Arial"/>
              <a:ea typeface="MS PGothic"/>
              <a:cs typeface="Times New Roman"/>
              <a:hlinkClick r:id="" action="ppaction://noaction">
                <a:extLst>
                  <a:ext uri="{A12FA001-AC4F-418D-AE19-62706E023703}">
                    <ahyp:hlinkClr xmlns:ahyp="http://schemas.microsoft.com/office/drawing/2018/hyperlinkcolor" val="tx"/>
                  </a:ext>
                </a:extLst>
              </a:hlinkClick>
            </a:endParaRPr>
          </a:p>
          <a:p>
            <a:r>
              <a:rPr lang="en-US" sz="1600">
                <a:latin typeface="Arial"/>
                <a:ea typeface="MS PGothic"/>
                <a:cs typeface="Times New Roman"/>
              </a:rPr>
              <a:t>Piersol, C. V., &amp; Jensen, L. (2017). </a:t>
            </a:r>
            <a:r>
              <a:rPr lang="en-US" sz="1600" i="1">
                <a:latin typeface="Arial"/>
                <a:ea typeface="MS PGothic"/>
                <a:cs typeface="Times New Roman"/>
              </a:rPr>
              <a:t>Occupational therapy practice guidelines for adults with</a:t>
            </a:r>
            <a:r>
              <a:rPr lang="en-US" sz="1600">
                <a:latin typeface="Arial"/>
                <a:ea typeface="Calibri"/>
                <a:cs typeface="Calibri"/>
              </a:rPr>
              <a:t> </a:t>
            </a:r>
            <a:r>
              <a:rPr lang="en-US" sz="1600" i="1">
                <a:latin typeface="Arial"/>
                <a:ea typeface="MS PGothic"/>
                <a:cs typeface="Times New Roman"/>
              </a:rPr>
              <a:t>Alzheimer’s Disease and	related major neurocognitive disorders. </a:t>
            </a:r>
            <a:r>
              <a:rPr lang="en-US" sz="1600">
                <a:latin typeface="Arial"/>
                <a:ea typeface="MS PGothic"/>
                <a:cs typeface="Times New Roman"/>
              </a:rPr>
              <a:t>AOTA Press.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BE2E2DDEEC324E9D2EFBA8805134D6" ma:contentTypeVersion="4" ma:contentTypeDescription="Create a new document." ma:contentTypeScope="" ma:versionID="cf50f01830cfe6f87ba89d207f4b7995">
  <xsd:schema xmlns:xsd="http://www.w3.org/2001/XMLSchema" xmlns:xs="http://www.w3.org/2001/XMLSchema" xmlns:p="http://schemas.microsoft.com/office/2006/metadata/properties" xmlns:ns2="e5cbbaaf-9a76-4989-8382-0fcd4bd16e38" targetNamespace="http://schemas.microsoft.com/office/2006/metadata/properties" ma:root="true" ma:fieldsID="b3b1bb9b76c886c82e52ba09e0f6eb93" ns2:_="">
    <xsd:import namespace="e5cbbaaf-9a76-4989-8382-0fcd4bd16e3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cbbaaf-9a76-4989-8382-0fcd4bd16e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8E6C02-E29F-45E7-B49D-4202418D9AC4}">
  <ds:schemaRefs>
    <ds:schemaRef ds:uri="http://schemas.microsoft.com/sharepoint/v3/contenttype/forms"/>
  </ds:schemaRefs>
</ds:datastoreItem>
</file>

<file path=customXml/itemProps2.xml><?xml version="1.0" encoding="utf-8"?>
<ds:datastoreItem xmlns:ds="http://schemas.openxmlformats.org/officeDocument/2006/customXml" ds:itemID="{D94E38D1-AEFC-42F6-B823-EDC1E9031E60}">
  <ds:schemaRefs>
    <ds:schemaRef ds:uri="e5cbbaaf-9a76-4989-8382-0fcd4bd16e3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611DD71-2006-44FB-997B-130571D24EA6}">
  <ds:schemaRefs>
    <ds:schemaRef ds:uri="e5cbbaaf-9a76-4989-8382-0fcd4bd16e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1961</Words>
  <Application>Microsoft Office PowerPoint</Application>
  <PresentationFormat>Custom</PresentationFormat>
  <Paragraphs>106</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Arial,Sans-Serif</vt:lpstr>
      <vt:lpstr>Calibri</vt:lpstr>
      <vt:lpstr>Courier New</vt:lpstr>
      <vt:lpstr>Courier New,monospace</vt:lpstr>
      <vt:lpstr>Symbol</vt:lpstr>
      <vt:lpstr>Times New Roman</vt:lpstr>
      <vt:lpstr>Trebuchet MS</vt:lpstr>
      <vt:lpstr>Default Design</vt:lpstr>
      <vt:lpstr>PowerPoint Presentation</vt:lpstr>
    </vt:vector>
  </TitlesOfParts>
  <Company>Graphicsland/MAKESIGNS.COM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Template For Scientific Poster Presentation</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Chloe Long(2)</cp:lastModifiedBy>
  <cp:revision>4</cp:revision>
  <dcterms:created xsi:type="dcterms:W3CDTF">2005-06-17T18:14:43Z</dcterms:created>
  <dcterms:modified xsi:type="dcterms:W3CDTF">2024-03-15T16:30:25Z</dcterms:modified>
  <cp:category>scientific poster 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0x01010098BE2E2DDEEC324E9D2EFBA8805134D6</vt:lpwstr>
  </property>
</Properties>
</file>