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5800725" cy="9094788"/>
  <p:defaultTextStyle>
    <a:defPPr>
      <a:defRPr lang="en-US"/>
    </a:defPPr>
    <a:lvl1pPr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7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7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7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7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59AC690-650A-8AF5-AA8F-914A80A19F9C}" name="Zayden Rinehart" initials="ZR" userId="S::rinehartz@mymail.shawnee.edu::02bf0d0e-a9af-4a4b-970d-dfc2e088b1d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E78"/>
    <a:srgbClr val="CCECFF"/>
    <a:srgbClr val="DCE8F4"/>
    <a:srgbClr val="FFCC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3D77AA-D888-3476-B478-68B16A2D0416}" v="180" dt="2024-03-15T00:45:36.175"/>
    <p1510:client id="{51AFC752-251C-D3A5-8E26-84FC509E6481}" v="13" dt="2024-03-13T17:35:59.269"/>
    <p1510:client id="{60408ED4-E8B8-0D23-92A3-1ECADFA5599D}" v="6" dt="2024-03-14T14:32:58.678"/>
    <p1510:client id="{6A1BCBF5-63DC-65C9-215F-B007E1347AEF}" v="39" dt="2024-03-13T17:51:24.378"/>
    <p1510:client id="{72974797-F7A0-3989-5489-C76EF1074E8C}" v="15" dt="2024-03-13T12:00:20.075"/>
    <p1510:client id="{AD9DFDF4-EA5E-E783-0CF7-DCBDECBF6D5E}" v="14" dt="2024-03-14T14:34:38.653"/>
    <p1510:client id="{CF4B1509-3C41-0D56-AA51-D74AB01C8C6E}" v="2661" dt="2024-03-14T14:17:50.885"/>
    <p1510:client id="{E750756B-A29F-E051-85D9-25FB1F76BE2E}" v="262" dt="2024-03-13T21:16:20.753"/>
    <p1510:client id="{F54DF38B-C2F5-1BCC-D3F4-45E574E05940}" v="655" dt="2024-03-14T14:14:56.063"/>
    <p1510:client id="{F91620CC-C690-ABF6-377A-DE18771760D0}" v="206" dt="2024-03-13T17:36:34.1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0368"/>
        <p:guide pos="13824"/>
      </p:guideLst>
    </p:cSldViewPr>
  </p:slide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5088"/>
            <a:ext cx="37306250" cy="7058025"/>
          </a:xfrm>
        </p:spPr>
        <p:txBody>
          <a:bodyPr/>
          <a:lstStyle/>
          <a:p>
            <a:r>
              <a:rPr lang="en-US"/>
              <a:t>Click to edit Master title style</a:t>
            </a:r>
          </a:p>
        </p:txBody>
      </p:sp>
      <p:sp>
        <p:nvSpPr>
          <p:cNvPr id="3" name="Subtitle 2"/>
          <p:cNvSpPr>
            <a:spLocks noGrp="1"/>
          </p:cNvSpPr>
          <p:nvPr>
            <p:ph type="subTitle" idx="1"/>
          </p:nvPr>
        </p:nvSpPr>
        <p:spPr>
          <a:xfrm>
            <a:off x="6583363" y="18654713"/>
            <a:ext cx="30724475" cy="84105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E1BDC2BA-D9FB-D230-CC80-922C90A5FA2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1CE2A2D-F66B-79E3-4133-D0C1AABFA15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CF08359-CED7-16FF-977C-565E498322C0}"/>
              </a:ext>
            </a:extLst>
          </p:cNvPr>
          <p:cNvSpPr>
            <a:spLocks noGrp="1" noChangeArrowheads="1"/>
          </p:cNvSpPr>
          <p:nvPr>
            <p:ph type="sldNum" sz="quarter" idx="12"/>
          </p:nvPr>
        </p:nvSpPr>
        <p:spPr>
          <a:ln/>
        </p:spPr>
        <p:txBody>
          <a:bodyPr/>
          <a:lstStyle>
            <a:lvl1pPr>
              <a:defRPr/>
            </a:lvl1pPr>
          </a:lstStyle>
          <a:p>
            <a:fld id="{051905F4-1AC3-43C1-80A3-DF1E2997DC25}" type="slidenum">
              <a:rPr lang="en-US" altLang="en-US"/>
              <a:pPr/>
              <a:t>‹#›</a:t>
            </a:fld>
            <a:endParaRPr lang="en-US" altLang="en-US"/>
          </a:p>
        </p:txBody>
      </p:sp>
    </p:spTree>
    <p:extLst>
      <p:ext uri="{BB962C8B-B14F-4D97-AF65-F5344CB8AC3E}">
        <p14:creationId xmlns:p14="http://schemas.microsoft.com/office/powerpoint/2010/main" val="1743259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4632F7A-B8F0-50D8-F343-FEAD3A4850D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2D1E455-C7ED-40D9-383C-D5E88E73451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9EBF9C9-5B1A-83F4-5515-A9013B2C7680}"/>
              </a:ext>
            </a:extLst>
          </p:cNvPr>
          <p:cNvSpPr>
            <a:spLocks noGrp="1" noChangeArrowheads="1"/>
          </p:cNvSpPr>
          <p:nvPr>
            <p:ph type="sldNum" sz="quarter" idx="12"/>
          </p:nvPr>
        </p:nvSpPr>
        <p:spPr>
          <a:ln/>
        </p:spPr>
        <p:txBody>
          <a:bodyPr/>
          <a:lstStyle>
            <a:lvl1pPr>
              <a:defRPr/>
            </a:lvl1pPr>
          </a:lstStyle>
          <a:p>
            <a:fld id="{2701F7A1-71E8-4356-8E66-E7BAD91B6391}" type="slidenum">
              <a:rPr lang="en-US" altLang="en-US"/>
              <a:pPr/>
              <a:t>‹#›</a:t>
            </a:fld>
            <a:endParaRPr lang="en-US" altLang="en-US"/>
          </a:p>
        </p:txBody>
      </p:sp>
    </p:spTree>
    <p:extLst>
      <p:ext uri="{BB962C8B-B14F-4D97-AF65-F5344CB8AC3E}">
        <p14:creationId xmlns:p14="http://schemas.microsoft.com/office/powerpoint/2010/main" val="1917028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9" y="1316832"/>
            <a:ext cx="9875837" cy="280892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3926" y="1316832"/>
            <a:ext cx="29475113" cy="280892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C905778-9C56-C103-C770-149EFEAFC61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B25AB76-3CB9-4A58-4B97-23FE8A0164A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330F387-56F4-C7B0-843A-EF46B2F27085}"/>
              </a:ext>
            </a:extLst>
          </p:cNvPr>
          <p:cNvSpPr>
            <a:spLocks noGrp="1" noChangeArrowheads="1"/>
          </p:cNvSpPr>
          <p:nvPr>
            <p:ph type="sldNum" sz="quarter" idx="12"/>
          </p:nvPr>
        </p:nvSpPr>
        <p:spPr>
          <a:ln/>
        </p:spPr>
        <p:txBody>
          <a:bodyPr/>
          <a:lstStyle>
            <a:lvl1pPr>
              <a:defRPr/>
            </a:lvl1pPr>
          </a:lstStyle>
          <a:p>
            <a:fld id="{B4B29DAC-65DF-4B61-AC5B-24D6277F5973}" type="slidenum">
              <a:rPr lang="en-US" altLang="en-US"/>
              <a:pPr/>
              <a:t>‹#›</a:t>
            </a:fld>
            <a:endParaRPr lang="en-US" altLang="en-US"/>
          </a:p>
        </p:txBody>
      </p:sp>
    </p:spTree>
    <p:extLst>
      <p:ext uri="{BB962C8B-B14F-4D97-AF65-F5344CB8AC3E}">
        <p14:creationId xmlns:p14="http://schemas.microsoft.com/office/powerpoint/2010/main" val="603839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295ADD8-CE8E-1AF6-4861-40D9BCA87BE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5A7F312-305B-9A9F-ADD8-2FD98A513BB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5FE2151-0C49-3B3D-BEAC-8FCA5AC352AD}"/>
              </a:ext>
            </a:extLst>
          </p:cNvPr>
          <p:cNvSpPr>
            <a:spLocks noGrp="1" noChangeArrowheads="1"/>
          </p:cNvSpPr>
          <p:nvPr>
            <p:ph type="sldNum" sz="quarter" idx="12"/>
          </p:nvPr>
        </p:nvSpPr>
        <p:spPr>
          <a:ln/>
        </p:spPr>
        <p:txBody>
          <a:bodyPr/>
          <a:lstStyle>
            <a:lvl1pPr>
              <a:defRPr/>
            </a:lvl1pPr>
          </a:lstStyle>
          <a:p>
            <a:fld id="{DB4DC0DD-61AA-45A7-A2B4-936D662000AE}" type="slidenum">
              <a:rPr lang="en-US" altLang="en-US"/>
              <a:pPr/>
              <a:t>‹#›</a:t>
            </a:fld>
            <a:endParaRPr lang="en-US" altLang="en-US"/>
          </a:p>
        </p:txBody>
      </p:sp>
    </p:spTree>
    <p:extLst>
      <p:ext uri="{BB962C8B-B14F-4D97-AF65-F5344CB8AC3E}">
        <p14:creationId xmlns:p14="http://schemas.microsoft.com/office/powerpoint/2010/main" val="1465239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2645"/>
            <a:ext cx="37307838" cy="653891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1745"/>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AB846DDF-9666-1CFA-2120-61C1A9B2A26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F860AB1-5918-E2C1-EA5E-07023562E9F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11BD1AD-BC5B-2F28-4EFB-C72C784CA19E}"/>
              </a:ext>
            </a:extLst>
          </p:cNvPr>
          <p:cNvSpPr>
            <a:spLocks noGrp="1" noChangeArrowheads="1"/>
          </p:cNvSpPr>
          <p:nvPr>
            <p:ph type="sldNum" sz="quarter" idx="12"/>
          </p:nvPr>
        </p:nvSpPr>
        <p:spPr>
          <a:ln/>
        </p:spPr>
        <p:txBody>
          <a:bodyPr/>
          <a:lstStyle>
            <a:lvl1pPr>
              <a:defRPr/>
            </a:lvl1pPr>
          </a:lstStyle>
          <a:p>
            <a:fld id="{8E692EA0-955B-4D60-A4CE-DE7F2562FD0E}" type="slidenum">
              <a:rPr lang="en-US" altLang="en-US"/>
              <a:pPr/>
              <a:t>‹#›</a:t>
            </a:fld>
            <a:endParaRPr lang="en-US" altLang="en-US"/>
          </a:p>
        </p:txBody>
      </p:sp>
    </p:spTree>
    <p:extLst>
      <p:ext uri="{BB962C8B-B14F-4D97-AF65-F5344CB8AC3E}">
        <p14:creationId xmlns:p14="http://schemas.microsoft.com/office/powerpoint/2010/main" val="1584432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3926" y="7679532"/>
            <a:ext cx="19675475"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1" y="7679532"/>
            <a:ext cx="19675475"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79CAD68-DE01-9950-1731-67482157001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FDCECCD-0733-CA50-B46A-A0577636EC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FBBF40C-D673-B96B-A501-6C2F227D5B4F}"/>
              </a:ext>
            </a:extLst>
          </p:cNvPr>
          <p:cNvSpPr>
            <a:spLocks noGrp="1" noChangeArrowheads="1"/>
          </p:cNvSpPr>
          <p:nvPr>
            <p:ph type="sldNum" sz="quarter" idx="12"/>
          </p:nvPr>
        </p:nvSpPr>
        <p:spPr>
          <a:ln/>
        </p:spPr>
        <p:txBody>
          <a:bodyPr/>
          <a:lstStyle>
            <a:lvl1pPr>
              <a:defRPr/>
            </a:lvl1pPr>
          </a:lstStyle>
          <a:p>
            <a:fld id="{40BE1C4B-7B5F-49D9-B481-240742DF3EA7}" type="slidenum">
              <a:rPr lang="en-US" altLang="en-US"/>
              <a:pPr/>
              <a:t>‹#›</a:t>
            </a:fld>
            <a:endParaRPr lang="en-US" altLang="en-US"/>
          </a:p>
        </p:txBody>
      </p:sp>
    </p:spTree>
    <p:extLst>
      <p:ext uri="{BB962C8B-B14F-4D97-AF65-F5344CB8AC3E}">
        <p14:creationId xmlns:p14="http://schemas.microsoft.com/office/powerpoint/2010/main" val="636246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9213"/>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7588"/>
            <a:ext cx="19392900" cy="30718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66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9" y="7367588"/>
            <a:ext cx="19400837" cy="30718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9" y="10439400"/>
            <a:ext cx="19400837" cy="189666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18BDF47-3021-FF24-F64F-6D4D50812A18}"/>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AD042EB9-A805-855E-3013-9F310D84E93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35C2732-961F-07C3-98A5-6A579DD7ECB9}"/>
              </a:ext>
            </a:extLst>
          </p:cNvPr>
          <p:cNvSpPr>
            <a:spLocks noGrp="1" noChangeArrowheads="1"/>
          </p:cNvSpPr>
          <p:nvPr>
            <p:ph type="sldNum" sz="quarter" idx="12"/>
          </p:nvPr>
        </p:nvSpPr>
        <p:spPr>
          <a:ln/>
        </p:spPr>
        <p:txBody>
          <a:bodyPr/>
          <a:lstStyle>
            <a:lvl1pPr>
              <a:defRPr/>
            </a:lvl1pPr>
          </a:lstStyle>
          <a:p>
            <a:fld id="{897A54C2-AAD9-4682-9A5B-ACB43E863A02}" type="slidenum">
              <a:rPr lang="en-US" altLang="en-US"/>
              <a:pPr/>
              <a:t>‹#›</a:t>
            </a:fld>
            <a:endParaRPr lang="en-US" altLang="en-US"/>
          </a:p>
        </p:txBody>
      </p:sp>
    </p:spTree>
    <p:extLst>
      <p:ext uri="{BB962C8B-B14F-4D97-AF65-F5344CB8AC3E}">
        <p14:creationId xmlns:p14="http://schemas.microsoft.com/office/powerpoint/2010/main" val="173848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712CEE3-46F9-D69A-D6D8-92F3F6CFA45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1132890-7995-E486-EC1F-EA784A9450C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6B4B18B-F98B-277D-36CC-5D4C7B8A2966}"/>
              </a:ext>
            </a:extLst>
          </p:cNvPr>
          <p:cNvSpPr>
            <a:spLocks noGrp="1" noChangeArrowheads="1"/>
          </p:cNvSpPr>
          <p:nvPr>
            <p:ph type="sldNum" sz="quarter" idx="12"/>
          </p:nvPr>
        </p:nvSpPr>
        <p:spPr>
          <a:ln/>
        </p:spPr>
        <p:txBody>
          <a:bodyPr/>
          <a:lstStyle>
            <a:lvl1pPr>
              <a:defRPr/>
            </a:lvl1pPr>
          </a:lstStyle>
          <a:p>
            <a:fld id="{E3F58286-1739-45A9-9BB6-8B7767A7D410}" type="slidenum">
              <a:rPr lang="en-US" altLang="en-US"/>
              <a:pPr/>
              <a:t>‹#›</a:t>
            </a:fld>
            <a:endParaRPr lang="en-US" altLang="en-US"/>
          </a:p>
        </p:txBody>
      </p:sp>
    </p:spTree>
    <p:extLst>
      <p:ext uri="{BB962C8B-B14F-4D97-AF65-F5344CB8AC3E}">
        <p14:creationId xmlns:p14="http://schemas.microsoft.com/office/powerpoint/2010/main" val="2006132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5438317-909A-9F8A-1E4D-2242ABE22328}"/>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93BB58CC-9C5B-A8ED-1419-86A1B12D2FD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0B290F0-C582-D0A8-4768-C5981197649F}"/>
              </a:ext>
            </a:extLst>
          </p:cNvPr>
          <p:cNvSpPr>
            <a:spLocks noGrp="1" noChangeArrowheads="1"/>
          </p:cNvSpPr>
          <p:nvPr>
            <p:ph type="sldNum" sz="quarter" idx="12"/>
          </p:nvPr>
        </p:nvSpPr>
        <p:spPr>
          <a:ln/>
        </p:spPr>
        <p:txBody>
          <a:bodyPr/>
          <a:lstStyle>
            <a:lvl1pPr>
              <a:defRPr/>
            </a:lvl1pPr>
          </a:lstStyle>
          <a:p>
            <a:fld id="{8F76DEC5-8541-43CA-9D11-21D1FC5C92FD}" type="slidenum">
              <a:rPr lang="en-US" altLang="en-US"/>
              <a:pPr/>
              <a:t>‹#›</a:t>
            </a:fld>
            <a:endParaRPr lang="en-US" altLang="en-US"/>
          </a:p>
        </p:txBody>
      </p:sp>
    </p:spTree>
    <p:extLst>
      <p:ext uri="{BB962C8B-B14F-4D97-AF65-F5344CB8AC3E}">
        <p14:creationId xmlns:p14="http://schemas.microsoft.com/office/powerpoint/2010/main" val="3789791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09688"/>
            <a:ext cx="14439900" cy="557927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09688"/>
            <a:ext cx="24536400" cy="2809637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957"/>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457528C-6023-4D53-3D94-EAB205EE4B2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A7A76B6-3F52-3628-F004-8E187DAEED1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16BD71D-39D2-39F0-6379-556A2B043767}"/>
              </a:ext>
            </a:extLst>
          </p:cNvPr>
          <p:cNvSpPr>
            <a:spLocks noGrp="1" noChangeArrowheads="1"/>
          </p:cNvSpPr>
          <p:nvPr>
            <p:ph type="sldNum" sz="quarter" idx="12"/>
          </p:nvPr>
        </p:nvSpPr>
        <p:spPr>
          <a:ln/>
        </p:spPr>
        <p:txBody>
          <a:bodyPr/>
          <a:lstStyle>
            <a:lvl1pPr>
              <a:defRPr/>
            </a:lvl1pPr>
          </a:lstStyle>
          <a:p>
            <a:fld id="{BD093FC2-31AA-42E3-9B36-395CC2D9441D}" type="slidenum">
              <a:rPr lang="en-US" altLang="en-US"/>
              <a:pPr/>
              <a:t>‹#›</a:t>
            </a:fld>
            <a:endParaRPr lang="en-US" altLang="en-US"/>
          </a:p>
        </p:txBody>
      </p:sp>
    </p:spTree>
    <p:extLst>
      <p:ext uri="{BB962C8B-B14F-4D97-AF65-F5344CB8AC3E}">
        <p14:creationId xmlns:p14="http://schemas.microsoft.com/office/powerpoint/2010/main" val="2903862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4" y="23043358"/>
            <a:ext cx="26335037" cy="271938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4" y="2940845"/>
            <a:ext cx="26335037" cy="1975246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4" y="25762745"/>
            <a:ext cx="26335037" cy="386476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D9F9F19-5B54-9941-A584-7AF9FA04D22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E9422AD-0407-3170-8A26-B2A9B9F7852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FF44862-2F19-EB7E-2B03-E2E73906C39D}"/>
              </a:ext>
            </a:extLst>
          </p:cNvPr>
          <p:cNvSpPr>
            <a:spLocks noGrp="1" noChangeArrowheads="1"/>
          </p:cNvSpPr>
          <p:nvPr>
            <p:ph type="sldNum" sz="quarter" idx="12"/>
          </p:nvPr>
        </p:nvSpPr>
        <p:spPr>
          <a:ln/>
        </p:spPr>
        <p:txBody>
          <a:bodyPr/>
          <a:lstStyle>
            <a:lvl1pPr>
              <a:defRPr/>
            </a:lvl1pPr>
          </a:lstStyle>
          <a:p>
            <a:fld id="{97DF9319-6CAB-4424-9F11-C709972F0BE4}" type="slidenum">
              <a:rPr lang="en-US" altLang="en-US"/>
              <a:pPr/>
              <a:t>‹#›</a:t>
            </a:fld>
            <a:endParaRPr lang="en-US" altLang="en-US"/>
          </a:p>
        </p:txBody>
      </p:sp>
    </p:spTree>
    <p:extLst>
      <p:ext uri="{BB962C8B-B14F-4D97-AF65-F5344CB8AC3E}">
        <p14:creationId xmlns:p14="http://schemas.microsoft.com/office/powerpoint/2010/main" val="71320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7DB8B3D-C600-1809-2C36-914CAC37B0CE}"/>
              </a:ext>
            </a:extLst>
          </p:cNvPr>
          <p:cNvSpPr>
            <a:spLocks noGrp="1" noChangeArrowheads="1"/>
          </p:cNvSpPr>
          <p:nvPr>
            <p:ph type="title"/>
          </p:nvPr>
        </p:nvSpPr>
        <p:spPr bwMode="auto">
          <a:xfrm>
            <a:off x="2193925" y="1317625"/>
            <a:ext cx="395033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6206" tIns="188103" rIns="376206" bIns="188103"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15CECED-6F16-59B7-57AF-18ECF5D8EEA2}"/>
              </a:ext>
            </a:extLst>
          </p:cNvPr>
          <p:cNvSpPr>
            <a:spLocks noGrp="1" noChangeArrowheads="1"/>
          </p:cNvSpPr>
          <p:nvPr>
            <p:ph type="body" idx="1"/>
          </p:nvPr>
        </p:nvSpPr>
        <p:spPr bwMode="auto">
          <a:xfrm>
            <a:off x="2193925" y="7680325"/>
            <a:ext cx="39503350" cy="2172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6206" tIns="188103" rIns="376206" bIns="18810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21A23C9-4898-A481-5D3E-6263F2B48181}"/>
              </a:ext>
            </a:extLst>
          </p:cNvPr>
          <p:cNvSpPr>
            <a:spLocks noGrp="1" noChangeArrowheads="1"/>
          </p:cNvSpPr>
          <p:nvPr>
            <p:ph type="dt" sz="half" idx="2"/>
          </p:nvPr>
        </p:nvSpPr>
        <p:spPr bwMode="auto">
          <a:xfrm>
            <a:off x="2193925" y="29978350"/>
            <a:ext cx="10242550" cy="2286000"/>
          </a:xfrm>
          <a:prstGeom prst="rect">
            <a:avLst/>
          </a:prstGeom>
          <a:noFill/>
          <a:ln>
            <a:noFill/>
          </a:ln>
          <a:effectLst/>
        </p:spPr>
        <p:txBody>
          <a:bodyPr vert="horz" wrap="square" lIns="376206" tIns="188103" rIns="376206" bIns="188103" numCol="1" anchor="t" anchorCtr="0" compatLnSpc="1">
            <a:prstTxWarp prst="textNoShape">
              <a:avLst/>
            </a:prstTxWarp>
          </a:bodyPr>
          <a:lstStyle>
            <a:lvl1pPr eaLnBrk="1" hangingPunct="1">
              <a:defRPr sz="5800">
                <a:latin typeface="Arial" charset="0"/>
                <a:ea typeface="+mn-ea"/>
                <a:cs typeface="+mn-cs"/>
              </a:defRPr>
            </a:lvl1pPr>
          </a:lstStyle>
          <a:p>
            <a:pPr>
              <a:defRPr/>
            </a:pPr>
            <a:endParaRPr lang="en-US"/>
          </a:p>
        </p:txBody>
      </p:sp>
      <p:sp>
        <p:nvSpPr>
          <p:cNvPr id="1029" name="Rectangle 5">
            <a:extLst>
              <a:ext uri="{FF2B5EF4-FFF2-40B4-BE49-F238E27FC236}">
                <a16:creationId xmlns:a16="http://schemas.microsoft.com/office/drawing/2014/main" id="{F0CF2256-5198-1AF2-F6EF-E1FA3C5B6F9C}"/>
              </a:ext>
            </a:extLst>
          </p:cNvPr>
          <p:cNvSpPr>
            <a:spLocks noGrp="1" noChangeArrowheads="1"/>
          </p:cNvSpPr>
          <p:nvPr>
            <p:ph type="ftr" sz="quarter" idx="3"/>
          </p:nvPr>
        </p:nvSpPr>
        <p:spPr bwMode="auto">
          <a:xfrm>
            <a:off x="14995525" y="29978350"/>
            <a:ext cx="13900150" cy="2286000"/>
          </a:xfrm>
          <a:prstGeom prst="rect">
            <a:avLst/>
          </a:prstGeom>
          <a:noFill/>
          <a:ln>
            <a:noFill/>
          </a:ln>
          <a:effectLst/>
        </p:spPr>
        <p:txBody>
          <a:bodyPr vert="horz" wrap="square" lIns="376206" tIns="188103" rIns="376206" bIns="188103" numCol="1" anchor="t" anchorCtr="0" compatLnSpc="1">
            <a:prstTxWarp prst="textNoShape">
              <a:avLst/>
            </a:prstTxWarp>
          </a:bodyPr>
          <a:lstStyle>
            <a:lvl1pPr algn="ctr" eaLnBrk="1" hangingPunct="1">
              <a:defRPr sz="5800">
                <a:latin typeface="Arial" charset="0"/>
                <a:ea typeface="+mn-ea"/>
                <a:cs typeface="+mn-cs"/>
              </a:defRPr>
            </a:lvl1pPr>
          </a:lstStyle>
          <a:p>
            <a:pPr>
              <a:defRPr/>
            </a:pPr>
            <a:endParaRPr lang="en-US"/>
          </a:p>
        </p:txBody>
      </p:sp>
      <p:sp>
        <p:nvSpPr>
          <p:cNvPr id="1030" name="Rectangle 6">
            <a:extLst>
              <a:ext uri="{FF2B5EF4-FFF2-40B4-BE49-F238E27FC236}">
                <a16:creationId xmlns:a16="http://schemas.microsoft.com/office/drawing/2014/main" id="{342031A6-F584-17BA-5174-F8E18756A66A}"/>
              </a:ext>
            </a:extLst>
          </p:cNvPr>
          <p:cNvSpPr>
            <a:spLocks noGrp="1" noChangeArrowheads="1"/>
          </p:cNvSpPr>
          <p:nvPr>
            <p:ph type="sldNum" sz="quarter" idx="4"/>
          </p:nvPr>
        </p:nvSpPr>
        <p:spPr bwMode="auto">
          <a:xfrm>
            <a:off x="31454725" y="29978350"/>
            <a:ext cx="10242550" cy="2286000"/>
          </a:xfrm>
          <a:prstGeom prst="rect">
            <a:avLst/>
          </a:prstGeom>
          <a:noFill/>
          <a:ln>
            <a:noFill/>
          </a:ln>
          <a:effectLst/>
        </p:spPr>
        <p:txBody>
          <a:bodyPr vert="horz" wrap="square" lIns="376206" tIns="188103" rIns="376206" bIns="188103" numCol="1" anchor="t" anchorCtr="0" compatLnSpc="1">
            <a:prstTxWarp prst="textNoShape">
              <a:avLst/>
            </a:prstTxWarp>
          </a:bodyPr>
          <a:lstStyle>
            <a:lvl1pPr algn="r" eaLnBrk="1" hangingPunct="1">
              <a:defRPr sz="5800"/>
            </a:lvl1pPr>
          </a:lstStyle>
          <a:p>
            <a:fld id="{6F9D57EF-5A17-46DE-9CF0-952806DC103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62375" rtl="0" eaLnBrk="0" fontAlgn="base" hangingPunct="0">
        <a:spcBef>
          <a:spcPct val="0"/>
        </a:spcBef>
        <a:spcAft>
          <a:spcPct val="0"/>
        </a:spcAft>
        <a:defRPr sz="18100">
          <a:solidFill>
            <a:schemeClr val="tx2"/>
          </a:solidFill>
          <a:latin typeface="+mj-lt"/>
          <a:ea typeface="MS PGothic" panose="020B0600070205080204" pitchFamily="34" charset="-128"/>
          <a:cs typeface="ＭＳ Ｐゴシック" charset="0"/>
        </a:defRPr>
      </a:lvl1pPr>
      <a:lvl2pPr algn="ctr" defTabSz="3762375" rtl="0" eaLnBrk="0" fontAlgn="base" hangingPunct="0">
        <a:spcBef>
          <a:spcPct val="0"/>
        </a:spcBef>
        <a:spcAft>
          <a:spcPct val="0"/>
        </a:spcAft>
        <a:defRPr sz="18100">
          <a:solidFill>
            <a:schemeClr val="tx2"/>
          </a:solidFill>
          <a:latin typeface="Arial" pitchFamily="34" charset="0"/>
          <a:ea typeface="MS PGothic" panose="020B0600070205080204" pitchFamily="34" charset="-128"/>
          <a:cs typeface="ＭＳ Ｐゴシック" charset="0"/>
        </a:defRPr>
      </a:lvl2pPr>
      <a:lvl3pPr algn="ctr" defTabSz="3762375" rtl="0" eaLnBrk="0" fontAlgn="base" hangingPunct="0">
        <a:spcBef>
          <a:spcPct val="0"/>
        </a:spcBef>
        <a:spcAft>
          <a:spcPct val="0"/>
        </a:spcAft>
        <a:defRPr sz="18100">
          <a:solidFill>
            <a:schemeClr val="tx2"/>
          </a:solidFill>
          <a:latin typeface="Arial" pitchFamily="34" charset="0"/>
          <a:ea typeface="MS PGothic" panose="020B0600070205080204" pitchFamily="34" charset="-128"/>
          <a:cs typeface="ＭＳ Ｐゴシック" charset="0"/>
        </a:defRPr>
      </a:lvl3pPr>
      <a:lvl4pPr algn="ctr" defTabSz="3762375" rtl="0" eaLnBrk="0" fontAlgn="base" hangingPunct="0">
        <a:spcBef>
          <a:spcPct val="0"/>
        </a:spcBef>
        <a:spcAft>
          <a:spcPct val="0"/>
        </a:spcAft>
        <a:defRPr sz="18100">
          <a:solidFill>
            <a:schemeClr val="tx2"/>
          </a:solidFill>
          <a:latin typeface="Arial" pitchFamily="34" charset="0"/>
          <a:ea typeface="MS PGothic" panose="020B0600070205080204" pitchFamily="34" charset="-128"/>
          <a:cs typeface="ＭＳ Ｐゴシック" charset="0"/>
        </a:defRPr>
      </a:lvl4pPr>
      <a:lvl5pPr algn="ctr" defTabSz="3762375" rtl="0" eaLnBrk="0" fontAlgn="base" hangingPunct="0">
        <a:spcBef>
          <a:spcPct val="0"/>
        </a:spcBef>
        <a:spcAft>
          <a:spcPct val="0"/>
        </a:spcAft>
        <a:defRPr sz="18100">
          <a:solidFill>
            <a:schemeClr val="tx2"/>
          </a:solidFill>
          <a:latin typeface="Arial" pitchFamily="34" charset="0"/>
          <a:ea typeface="MS PGothic" panose="020B0600070205080204" pitchFamily="34" charset="-128"/>
          <a:cs typeface="ＭＳ Ｐゴシック" charset="0"/>
        </a:defRPr>
      </a:lvl5pPr>
      <a:lvl6pPr marL="457200" algn="ctr" defTabSz="3762375" rtl="0" fontAlgn="base">
        <a:spcBef>
          <a:spcPct val="0"/>
        </a:spcBef>
        <a:spcAft>
          <a:spcPct val="0"/>
        </a:spcAft>
        <a:defRPr sz="18100">
          <a:solidFill>
            <a:schemeClr val="tx2"/>
          </a:solidFill>
          <a:latin typeface="Arial" pitchFamily="34" charset="0"/>
        </a:defRPr>
      </a:lvl6pPr>
      <a:lvl7pPr marL="914400" algn="ctr" defTabSz="3762375" rtl="0" fontAlgn="base">
        <a:spcBef>
          <a:spcPct val="0"/>
        </a:spcBef>
        <a:spcAft>
          <a:spcPct val="0"/>
        </a:spcAft>
        <a:defRPr sz="18100">
          <a:solidFill>
            <a:schemeClr val="tx2"/>
          </a:solidFill>
          <a:latin typeface="Arial" pitchFamily="34" charset="0"/>
        </a:defRPr>
      </a:lvl7pPr>
      <a:lvl8pPr marL="1371600" algn="ctr" defTabSz="3762375" rtl="0" fontAlgn="base">
        <a:spcBef>
          <a:spcPct val="0"/>
        </a:spcBef>
        <a:spcAft>
          <a:spcPct val="0"/>
        </a:spcAft>
        <a:defRPr sz="18100">
          <a:solidFill>
            <a:schemeClr val="tx2"/>
          </a:solidFill>
          <a:latin typeface="Arial" pitchFamily="34" charset="0"/>
        </a:defRPr>
      </a:lvl8pPr>
      <a:lvl9pPr marL="1828800" algn="ctr" defTabSz="3762375" rtl="0" fontAlgn="base">
        <a:spcBef>
          <a:spcPct val="0"/>
        </a:spcBef>
        <a:spcAft>
          <a:spcPct val="0"/>
        </a:spcAft>
        <a:defRPr sz="18100">
          <a:solidFill>
            <a:schemeClr val="tx2"/>
          </a:solidFill>
          <a:latin typeface="Arial" pitchFamily="34" charset="0"/>
        </a:defRPr>
      </a:lvl9pPr>
    </p:titleStyle>
    <p:bodyStyle>
      <a:lvl1pPr marL="1411288" indent="-1411288" algn="l" defTabSz="3762375" rtl="0" eaLnBrk="0" fontAlgn="base" hangingPunct="0">
        <a:spcBef>
          <a:spcPct val="20000"/>
        </a:spcBef>
        <a:spcAft>
          <a:spcPct val="0"/>
        </a:spcAft>
        <a:buChar char="•"/>
        <a:defRPr sz="13200">
          <a:solidFill>
            <a:schemeClr val="tx1"/>
          </a:solidFill>
          <a:latin typeface="+mn-lt"/>
          <a:ea typeface="MS PGothic" panose="020B0600070205080204" pitchFamily="34" charset="-128"/>
          <a:cs typeface="ＭＳ Ｐゴシック" charset="0"/>
        </a:defRPr>
      </a:lvl1pPr>
      <a:lvl2pPr marL="3057525" indent="-1176338" algn="l" defTabSz="3762375" rtl="0" eaLnBrk="0" fontAlgn="base" hangingPunct="0">
        <a:spcBef>
          <a:spcPct val="20000"/>
        </a:spcBef>
        <a:spcAft>
          <a:spcPct val="0"/>
        </a:spcAft>
        <a:buChar char="–"/>
        <a:defRPr sz="11500">
          <a:solidFill>
            <a:schemeClr val="tx1"/>
          </a:solidFill>
          <a:latin typeface="+mn-lt"/>
          <a:ea typeface="MS PGothic" panose="020B0600070205080204" pitchFamily="34" charset="-128"/>
        </a:defRPr>
      </a:lvl2pPr>
      <a:lvl3pPr marL="4702175" indent="-939800" algn="l" defTabSz="3762375" rtl="0" eaLnBrk="0" fontAlgn="base" hangingPunct="0">
        <a:spcBef>
          <a:spcPct val="20000"/>
        </a:spcBef>
        <a:spcAft>
          <a:spcPct val="0"/>
        </a:spcAft>
        <a:buChar char="•"/>
        <a:defRPr sz="9800">
          <a:solidFill>
            <a:schemeClr val="tx1"/>
          </a:solidFill>
          <a:latin typeface="+mn-lt"/>
          <a:ea typeface="MS PGothic" panose="020B0600070205080204" pitchFamily="34" charset="-128"/>
        </a:defRPr>
      </a:lvl3pPr>
      <a:lvl4pPr marL="6583363" indent="-941388" algn="l" defTabSz="3762375" rtl="0" eaLnBrk="0" fontAlgn="base" hangingPunct="0">
        <a:spcBef>
          <a:spcPct val="20000"/>
        </a:spcBef>
        <a:spcAft>
          <a:spcPct val="0"/>
        </a:spcAft>
        <a:buChar char="–"/>
        <a:defRPr sz="8200">
          <a:solidFill>
            <a:schemeClr val="tx1"/>
          </a:solidFill>
          <a:latin typeface="+mn-lt"/>
          <a:ea typeface="MS PGothic" panose="020B0600070205080204" pitchFamily="34" charset="-128"/>
        </a:defRPr>
      </a:lvl4pPr>
      <a:lvl5pPr marL="8464550" indent="-939800" algn="l" defTabSz="3762375" rtl="0" eaLnBrk="0" fontAlgn="base" hangingPunct="0">
        <a:spcBef>
          <a:spcPct val="20000"/>
        </a:spcBef>
        <a:spcAft>
          <a:spcPct val="0"/>
        </a:spcAft>
        <a:buChar char="»"/>
        <a:defRPr sz="8200">
          <a:solidFill>
            <a:schemeClr val="tx1"/>
          </a:solidFill>
          <a:latin typeface="+mn-lt"/>
          <a:ea typeface="MS PGothic" panose="020B0600070205080204" pitchFamily="34" charset="-128"/>
        </a:defRPr>
      </a:lvl5pPr>
      <a:lvl6pPr marL="8921750" indent="-939800" algn="l" defTabSz="3762375" rtl="0" fontAlgn="base">
        <a:spcBef>
          <a:spcPct val="20000"/>
        </a:spcBef>
        <a:spcAft>
          <a:spcPct val="0"/>
        </a:spcAft>
        <a:buChar char="»"/>
        <a:defRPr sz="8200">
          <a:solidFill>
            <a:schemeClr val="tx1"/>
          </a:solidFill>
          <a:latin typeface="+mn-lt"/>
        </a:defRPr>
      </a:lvl6pPr>
      <a:lvl7pPr marL="9378950" indent="-939800" algn="l" defTabSz="3762375" rtl="0" fontAlgn="base">
        <a:spcBef>
          <a:spcPct val="20000"/>
        </a:spcBef>
        <a:spcAft>
          <a:spcPct val="0"/>
        </a:spcAft>
        <a:buChar char="»"/>
        <a:defRPr sz="8200">
          <a:solidFill>
            <a:schemeClr val="tx1"/>
          </a:solidFill>
          <a:latin typeface="+mn-lt"/>
        </a:defRPr>
      </a:lvl7pPr>
      <a:lvl8pPr marL="9836150" indent="-939800" algn="l" defTabSz="3762375" rtl="0" fontAlgn="base">
        <a:spcBef>
          <a:spcPct val="20000"/>
        </a:spcBef>
        <a:spcAft>
          <a:spcPct val="0"/>
        </a:spcAft>
        <a:buChar char="»"/>
        <a:defRPr sz="8200">
          <a:solidFill>
            <a:schemeClr val="tx1"/>
          </a:solidFill>
          <a:latin typeface="+mn-lt"/>
        </a:defRPr>
      </a:lvl8pPr>
      <a:lvl9pPr marL="10293350" indent="-939800" algn="l" defTabSz="3762375" rtl="0" fontAlgn="base">
        <a:spcBef>
          <a:spcPct val="20000"/>
        </a:spcBef>
        <a:spcAft>
          <a:spcPct val="0"/>
        </a:spcAft>
        <a:buChar char="»"/>
        <a:defRPr sz="8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doi-org.proxy01.shawnee.edu/10.3390/ijerph2012611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E8F4"/>
            </a:gs>
          </a:gsLst>
          <a:lin ang="5400000" scaled="1"/>
        </a:gradFill>
        <a:effectLst/>
      </p:bgPr>
    </p:bg>
    <p:spTree>
      <p:nvGrpSpPr>
        <p:cNvPr id="1" name=""/>
        <p:cNvGrpSpPr/>
        <p:nvPr/>
      </p:nvGrpSpPr>
      <p:grpSpPr>
        <a:xfrm>
          <a:off x="0" y="0"/>
          <a:ext cx="0" cy="0"/>
          <a:chOff x="0" y="0"/>
          <a:chExt cx="0" cy="0"/>
        </a:xfrm>
      </p:grpSpPr>
      <p:sp>
        <p:nvSpPr>
          <p:cNvPr id="2050" name="Rectangle 42">
            <a:extLst>
              <a:ext uri="{FF2B5EF4-FFF2-40B4-BE49-F238E27FC236}">
                <a16:creationId xmlns:a16="http://schemas.microsoft.com/office/drawing/2014/main" id="{BA34E413-D04F-FA19-9C9A-28F6971BF30A}"/>
              </a:ext>
            </a:extLst>
          </p:cNvPr>
          <p:cNvSpPr>
            <a:spLocks noChangeArrowheads="1"/>
          </p:cNvSpPr>
          <p:nvPr/>
        </p:nvSpPr>
        <p:spPr bwMode="auto">
          <a:xfrm>
            <a:off x="18580640" y="13143067"/>
            <a:ext cx="6084587" cy="7410031"/>
          </a:xfrm>
          <a:prstGeom prst="rect">
            <a:avLst/>
          </a:prstGeom>
          <a:solidFill>
            <a:schemeClr val="bg2"/>
          </a:solidFill>
          <a:ln w="9525">
            <a:solidFill>
              <a:schemeClr val="tx1"/>
            </a:solidFill>
            <a:miter lim="800000"/>
            <a:headEnd/>
            <a:tailEnd/>
          </a:ln>
        </p:spPr>
        <p:txBody>
          <a:bodyPr wrap="none" lIns="91440" tIns="45720" rIns="91440" bIns="45720" anchor="ctr"/>
          <a:lstStyle>
            <a:lvl1pPr>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a:spcBef>
                <a:spcPct val="0"/>
              </a:spcBef>
              <a:buNone/>
            </a:pPr>
            <a:endParaRPr lang="en-US" altLang="en-US" sz="7400">
              <a:cs typeface="Arial"/>
            </a:endParaRPr>
          </a:p>
        </p:txBody>
      </p:sp>
      <p:sp>
        <p:nvSpPr>
          <p:cNvPr id="2051" name="Rectangle 45">
            <a:extLst>
              <a:ext uri="{FF2B5EF4-FFF2-40B4-BE49-F238E27FC236}">
                <a16:creationId xmlns:a16="http://schemas.microsoft.com/office/drawing/2014/main" id="{735407C4-6139-7209-CA70-14B25D73E237}"/>
              </a:ext>
            </a:extLst>
          </p:cNvPr>
          <p:cNvSpPr>
            <a:spLocks noChangeArrowheads="1"/>
          </p:cNvSpPr>
          <p:nvPr/>
        </p:nvSpPr>
        <p:spPr bwMode="auto">
          <a:xfrm>
            <a:off x="26003313" y="22372482"/>
            <a:ext cx="7223062" cy="6882860"/>
          </a:xfrm>
          <a:prstGeom prst="rect">
            <a:avLst/>
          </a:prstGeom>
          <a:solidFill>
            <a:srgbClr val="001E78"/>
          </a:solidFill>
          <a:ln w="9525">
            <a:solidFill>
              <a:schemeClr val="tx1"/>
            </a:solidFill>
            <a:miter lim="800000"/>
            <a:headEnd/>
            <a:tailEnd/>
          </a:ln>
        </p:spPr>
        <p:txBody>
          <a:bodyPr wrap="none" lIns="91440" tIns="45720" rIns="91440" bIns="45720" anchor="ctr"/>
          <a:lstStyle>
            <a:lvl1pPr>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7400">
              <a:cs typeface="Arial"/>
            </a:endParaRPr>
          </a:p>
        </p:txBody>
      </p:sp>
      <p:sp>
        <p:nvSpPr>
          <p:cNvPr id="2052" name="Rectangle 45">
            <a:extLst>
              <a:ext uri="{FF2B5EF4-FFF2-40B4-BE49-F238E27FC236}">
                <a16:creationId xmlns:a16="http://schemas.microsoft.com/office/drawing/2014/main" id="{2C197641-E973-01C4-57AE-288B870BC140}"/>
              </a:ext>
            </a:extLst>
          </p:cNvPr>
          <p:cNvSpPr>
            <a:spLocks noChangeArrowheads="1"/>
          </p:cNvSpPr>
          <p:nvPr/>
        </p:nvSpPr>
        <p:spPr bwMode="auto">
          <a:xfrm>
            <a:off x="25991920" y="13136864"/>
            <a:ext cx="6413871" cy="8008719"/>
          </a:xfrm>
          <a:prstGeom prst="rect">
            <a:avLst/>
          </a:prstGeom>
          <a:solidFill>
            <a:srgbClr val="001E78"/>
          </a:solidFill>
          <a:ln w="9525">
            <a:solidFill>
              <a:schemeClr val="tx1"/>
            </a:solidFill>
            <a:miter lim="800000"/>
            <a:headEnd/>
            <a:tailEnd/>
          </a:ln>
        </p:spPr>
        <p:txBody>
          <a:bodyPr wrap="none" anchor="ctr"/>
          <a:lstStyle>
            <a:lvl1pPr>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7400"/>
          </a:p>
        </p:txBody>
      </p:sp>
      <p:sp>
        <p:nvSpPr>
          <p:cNvPr id="5" name="Rectangle 7">
            <a:extLst>
              <a:ext uri="{FF2B5EF4-FFF2-40B4-BE49-F238E27FC236}">
                <a16:creationId xmlns:a16="http://schemas.microsoft.com/office/drawing/2014/main" id="{EF43D0FA-A6DF-D081-1852-988D47F19995}"/>
              </a:ext>
            </a:extLst>
          </p:cNvPr>
          <p:cNvSpPr>
            <a:spLocks noChangeArrowheads="1"/>
          </p:cNvSpPr>
          <p:nvPr/>
        </p:nvSpPr>
        <p:spPr bwMode="auto">
          <a:xfrm>
            <a:off x="197016" y="16350696"/>
            <a:ext cx="10358438" cy="522287"/>
          </a:xfrm>
          <a:prstGeom prst="rect">
            <a:avLst/>
          </a:prstGeom>
          <a:gradFill rotWithShape="0">
            <a:gsLst>
              <a:gs pos="0">
                <a:schemeClr val="bg2"/>
              </a:gs>
              <a:gs pos="50000">
                <a:srgbClr val="001E78"/>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pPr defTabSz="3762375" eaLnBrk="1" hangingPunct="1">
              <a:defRPr/>
            </a:pPr>
            <a:r>
              <a:rPr lang="en-US" sz="3800">
                <a:solidFill>
                  <a:schemeClr val="bg1"/>
                </a:solidFill>
                <a:latin typeface="Arial" charset="0"/>
                <a:ea typeface="+mn-ea"/>
                <a:sym typeface="Symbol" pitchFamily="18" charset="2"/>
              </a:rPr>
              <a:t></a:t>
            </a:r>
            <a:r>
              <a:rPr lang="en-US" sz="3800">
                <a:latin typeface="Arial" charset="0"/>
                <a:ea typeface="+mn-ea"/>
              </a:rPr>
              <a:t> </a:t>
            </a:r>
            <a:r>
              <a:rPr lang="en-US" sz="4100">
                <a:solidFill>
                  <a:schemeClr val="bg1"/>
                </a:solidFill>
                <a:latin typeface="Trebuchet MS" pitchFamily="34" charset="0"/>
                <a:ea typeface="+mn-ea"/>
              </a:rPr>
              <a:t>Introduction</a:t>
            </a:r>
          </a:p>
        </p:txBody>
      </p:sp>
      <p:sp>
        <p:nvSpPr>
          <p:cNvPr id="2054" name="Rectangle 45">
            <a:extLst>
              <a:ext uri="{FF2B5EF4-FFF2-40B4-BE49-F238E27FC236}">
                <a16:creationId xmlns:a16="http://schemas.microsoft.com/office/drawing/2014/main" id="{F3C9382D-48DB-B461-239D-1DA06FBAC83A}"/>
              </a:ext>
            </a:extLst>
          </p:cNvPr>
          <p:cNvSpPr>
            <a:spLocks noChangeArrowheads="1"/>
          </p:cNvSpPr>
          <p:nvPr/>
        </p:nvSpPr>
        <p:spPr bwMode="auto">
          <a:xfrm>
            <a:off x="10770320" y="13121784"/>
            <a:ext cx="6413780" cy="7994339"/>
          </a:xfrm>
          <a:prstGeom prst="rect">
            <a:avLst/>
          </a:prstGeom>
          <a:solidFill>
            <a:srgbClr val="001E78"/>
          </a:solidFill>
          <a:ln w="9525">
            <a:solidFill>
              <a:schemeClr val="tx1"/>
            </a:solidFill>
            <a:miter lim="800000"/>
            <a:headEnd/>
            <a:tailEnd/>
          </a:ln>
        </p:spPr>
        <p:txBody>
          <a:bodyPr wrap="none" anchor="ctr"/>
          <a:lstStyle>
            <a:lvl1pPr>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7400"/>
          </a:p>
        </p:txBody>
      </p:sp>
      <p:sp>
        <p:nvSpPr>
          <p:cNvPr id="2055" name="Rectangle 42">
            <a:extLst>
              <a:ext uri="{FF2B5EF4-FFF2-40B4-BE49-F238E27FC236}">
                <a16:creationId xmlns:a16="http://schemas.microsoft.com/office/drawing/2014/main" id="{EDBCBB2C-2232-4EDF-DAA9-41C39600B508}"/>
              </a:ext>
            </a:extLst>
          </p:cNvPr>
          <p:cNvSpPr>
            <a:spLocks noChangeArrowheads="1"/>
          </p:cNvSpPr>
          <p:nvPr/>
        </p:nvSpPr>
        <p:spPr bwMode="auto">
          <a:xfrm>
            <a:off x="17869268" y="22394345"/>
            <a:ext cx="7543865" cy="6888679"/>
          </a:xfrm>
          <a:prstGeom prst="rect">
            <a:avLst/>
          </a:prstGeom>
          <a:solidFill>
            <a:srgbClr val="001E78"/>
          </a:solidFill>
          <a:ln w="9525">
            <a:solidFill>
              <a:schemeClr val="tx1"/>
            </a:solidFill>
            <a:miter lim="800000"/>
            <a:headEnd/>
            <a:tailEnd/>
          </a:ln>
        </p:spPr>
        <p:txBody>
          <a:bodyPr wrap="none" lIns="91440" tIns="45720" rIns="91440" bIns="45720" anchor="ctr"/>
          <a:lstStyle>
            <a:lvl1pPr>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7400">
              <a:cs typeface="Arial"/>
            </a:endParaRPr>
          </a:p>
        </p:txBody>
      </p:sp>
      <p:sp>
        <p:nvSpPr>
          <p:cNvPr id="3" name="Rectangle 27">
            <a:extLst>
              <a:ext uri="{FF2B5EF4-FFF2-40B4-BE49-F238E27FC236}">
                <a16:creationId xmlns:a16="http://schemas.microsoft.com/office/drawing/2014/main" id="{F7586B62-B98E-9FC7-E0ED-F7AA9B766848}"/>
              </a:ext>
            </a:extLst>
          </p:cNvPr>
          <p:cNvSpPr>
            <a:spLocks noChangeArrowheads="1"/>
          </p:cNvSpPr>
          <p:nvPr/>
        </p:nvSpPr>
        <p:spPr bwMode="auto">
          <a:xfrm>
            <a:off x="0" y="0"/>
            <a:ext cx="43891200" cy="2695575"/>
          </a:xfrm>
          <a:prstGeom prst="rect">
            <a:avLst/>
          </a:prstGeom>
          <a:gradFill rotWithShape="1">
            <a:gsLst>
              <a:gs pos="0">
                <a:schemeClr val="bg2"/>
              </a:gs>
              <a:gs pos="50000">
                <a:srgbClr val="001E78"/>
              </a:gs>
              <a:gs pos="100000">
                <a:schemeClr val="bg2"/>
              </a:gs>
            </a:gsLst>
            <a:lin ang="18900000" scaled="1"/>
          </a:gradFill>
          <a:ln w="9525">
            <a:noFill/>
            <a:miter lim="800000"/>
            <a:headEnd/>
            <a:tailEnd/>
          </a:ln>
          <a:effectLst/>
        </p:spPr>
        <p:txBody>
          <a:bodyPr wrap="none" anchor="ctr"/>
          <a:lstStyle/>
          <a:p>
            <a:pPr eaLnBrk="1" hangingPunct="1">
              <a:defRPr/>
            </a:pPr>
            <a:endParaRPr lang="en-US">
              <a:latin typeface="Arial" charset="0"/>
              <a:ea typeface="+mn-ea"/>
            </a:endParaRPr>
          </a:p>
        </p:txBody>
      </p:sp>
      <p:sp>
        <p:nvSpPr>
          <p:cNvPr id="4" name="Rectangle 4">
            <a:extLst>
              <a:ext uri="{FF2B5EF4-FFF2-40B4-BE49-F238E27FC236}">
                <a16:creationId xmlns:a16="http://schemas.microsoft.com/office/drawing/2014/main" id="{58D2291A-22B4-F5BB-55EB-2EE28D67E6E8}"/>
              </a:ext>
            </a:extLst>
          </p:cNvPr>
          <p:cNvSpPr>
            <a:spLocks noChangeArrowheads="1"/>
          </p:cNvSpPr>
          <p:nvPr/>
        </p:nvSpPr>
        <p:spPr bwMode="auto">
          <a:xfrm>
            <a:off x="3765550" y="52388"/>
            <a:ext cx="40125650" cy="2590800"/>
          </a:xfrm>
          <a:prstGeom prst="rect">
            <a:avLst/>
          </a:prstGeom>
          <a:gradFill rotWithShape="0">
            <a:gsLst>
              <a:gs pos="0">
                <a:schemeClr val="bg2"/>
              </a:gs>
              <a:gs pos="50000">
                <a:srgbClr val="001E78"/>
              </a:gs>
              <a:gs pos="100000">
                <a:schemeClr val="bg2"/>
              </a:gs>
            </a:gsLst>
            <a:lin ang="18900000" scaled="1"/>
          </a:gradFill>
          <a:ln w="9525">
            <a:noFill/>
            <a:miter lim="800000"/>
            <a:headEnd/>
            <a:tailEnd/>
          </a:ln>
          <a:effectLst/>
        </p:spPr>
        <p:txBody>
          <a:bodyPr lIns="109728" tIns="54864" rIns="109728" bIns="54864" anchor="ctr"/>
          <a:lstStyle/>
          <a:p>
            <a:pPr algn="ctr" defTabSz="3762375">
              <a:defRPr/>
            </a:pPr>
            <a:r>
              <a:rPr lang="en-US" sz="5000">
                <a:solidFill>
                  <a:schemeClr val="bg1"/>
                </a:solidFill>
                <a:effectLst>
                  <a:outerShdw blurRad="38100" dist="38100" dir="2700000" algn="tl">
                    <a:srgbClr val="000000"/>
                  </a:outerShdw>
                </a:effectLst>
                <a:latin typeface="Arial"/>
                <a:ea typeface="+mn-ea"/>
                <a:cs typeface="Arial"/>
              </a:rPr>
              <a:t>Using a Sensory Adapted Dental Environment to Determine a Change in Dental Anxiety for Neurotypical Individuals </a:t>
            </a:r>
            <a:endParaRPr lang="en-US" sz="5000">
              <a:solidFill>
                <a:schemeClr val="bg1"/>
              </a:solidFill>
              <a:effectLst>
                <a:outerShdw blurRad="38100" dist="38100" dir="2700000" algn="tl">
                  <a:srgbClr val="000000"/>
                </a:outerShdw>
              </a:effectLst>
              <a:latin typeface="Arial" charset="0"/>
              <a:ea typeface="+mn-ea"/>
              <a:cs typeface="Arial"/>
            </a:endParaRPr>
          </a:p>
          <a:p>
            <a:pPr algn="ctr" defTabSz="3762375">
              <a:defRPr/>
            </a:pPr>
            <a:r>
              <a:rPr lang="en-US" sz="3400" b="1">
                <a:solidFill>
                  <a:schemeClr val="bg1"/>
                </a:solidFill>
                <a:latin typeface="Arial"/>
                <a:ea typeface="+mn-ea"/>
                <a:cs typeface="Arial"/>
              </a:rPr>
              <a:t>Barbara Warnoc</a:t>
            </a:r>
            <a:r>
              <a:rPr lang="en-US" sz="3400" b="1">
                <a:solidFill>
                  <a:schemeClr val="bg1"/>
                </a:solidFill>
                <a:latin typeface="Trebuchet MS"/>
                <a:ea typeface="+mn-ea"/>
                <a:cs typeface="Arial"/>
              </a:rPr>
              <a:t>k </a:t>
            </a:r>
            <a:r>
              <a:rPr lang="en-US" sz="3400" err="1">
                <a:solidFill>
                  <a:schemeClr val="bg1"/>
                </a:solidFill>
                <a:latin typeface="Trebuchet MS"/>
                <a:ea typeface="+mn-ea"/>
                <a:cs typeface="Times New Roman"/>
              </a:rPr>
              <a:t>DHSc</a:t>
            </a:r>
            <a:r>
              <a:rPr lang="en-US" sz="3400">
                <a:solidFill>
                  <a:schemeClr val="bg1"/>
                </a:solidFill>
                <a:latin typeface="Trebuchet MS"/>
                <a:ea typeface="+mn-ea"/>
                <a:cs typeface="Times New Roman"/>
              </a:rPr>
              <a:t>, OTR/L, </a:t>
            </a:r>
            <a:r>
              <a:rPr lang="en-US" sz="3400" b="1">
                <a:solidFill>
                  <a:schemeClr val="bg1"/>
                </a:solidFill>
                <a:latin typeface="Arial"/>
                <a:ea typeface="+mn-ea"/>
                <a:cs typeface="Arial"/>
              </a:rPr>
              <a:t>Zayden Rinehart S/OT, Audrey Jenkins S/OT, Alexis Tompkins S/OT, Cassidy Shumate S/OT. </a:t>
            </a:r>
            <a:endParaRPr lang="en-US" sz="3400" b="1">
              <a:solidFill>
                <a:schemeClr val="bg1"/>
              </a:solidFill>
              <a:ea typeface="+mn-ea"/>
              <a:cs typeface="Arial"/>
            </a:endParaRPr>
          </a:p>
          <a:p>
            <a:pPr algn="ctr" defTabSz="3762375" eaLnBrk="1" hangingPunct="1">
              <a:defRPr/>
            </a:pPr>
            <a:r>
              <a:rPr lang="en-US" sz="3400" i="1">
                <a:solidFill>
                  <a:schemeClr val="bg1"/>
                </a:solidFill>
                <a:latin typeface="Trebuchet MS"/>
                <a:ea typeface="+mn-ea"/>
              </a:rPr>
              <a:t>Shawnee State University</a:t>
            </a:r>
          </a:p>
        </p:txBody>
      </p:sp>
      <p:sp>
        <p:nvSpPr>
          <p:cNvPr id="2" name="Rectangle 5">
            <a:extLst>
              <a:ext uri="{FF2B5EF4-FFF2-40B4-BE49-F238E27FC236}">
                <a16:creationId xmlns:a16="http://schemas.microsoft.com/office/drawing/2014/main" id="{BCD4AAA0-1F2A-4E9A-801F-C3D9607BBD38}"/>
              </a:ext>
            </a:extLst>
          </p:cNvPr>
          <p:cNvSpPr>
            <a:spLocks noChangeArrowheads="1"/>
          </p:cNvSpPr>
          <p:nvPr/>
        </p:nvSpPr>
        <p:spPr bwMode="auto">
          <a:xfrm>
            <a:off x="95416" y="3149863"/>
            <a:ext cx="10358438" cy="522287"/>
          </a:xfrm>
          <a:prstGeom prst="rect">
            <a:avLst/>
          </a:prstGeom>
          <a:gradFill rotWithShape="1">
            <a:gsLst>
              <a:gs pos="0">
                <a:schemeClr val="bg2"/>
              </a:gs>
              <a:gs pos="50000">
                <a:srgbClr val="001E78">
                  <a:alpha val="79999"/>
                </a:srgbClr>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pPr defTabSz="3762375" eaLnBrk="1" hangingPunct="1">
              <a:defRPr/>
            </a:pPr>
            <a:r>
              <a:rPr lang="en-US" sz="3800">
                <a:solidFill>
                  <a:schemeClr val="bg1"/>
                </a:solidFill>
                <a:latin typeface="Trebuchet MS" pitchFamily="34" charset="0"/>
                <a:ea typeface="+mn-ea"/>
                <a:sym typeface="Symbol" pitchFamily="18" charset="2"/>
              </a:rPr>
              <a:t> </a:t>
            </a:r>
            <a:r>
              <a:rPr lang="en-US" sz="4100">
                <a:solidFill>
                  <a:schemeClr val="bg1"/>
                </a:solidFill>
                <a:latin typeface="Trebuchet MS" pitchFamily="34" charset="0"/>
                <a:ea typeface="+mn-ea"/>
              </a:rPr>
              <a:t>Abstract</a:t>
            </a:r>
          </a:p>
        </p:txBody>
      </p:sp>
      <p:sp>
        <p:nvSpPr>
          <p:cNvPr id="2059" name="Text Box 6">
            <a:extLst>
              <a:ext uri="{FF2B5EF4-FFF2-40B4-BE49-F238E27FC236}">
                <a16:creationId xmlns:a16="http://schemas.microsoft.com/office/drawing/2014/main" id="{CADA7AAC-C172-9E27-D3E3-05585D85C40E}"/>
              </a:ext>
            </a:extLst>
          </p:cNvPr>
          <p:cNvSpPr txBox="1">
            <a:spLocks noChangeArrowheads="1"/>
          </p:cNvSpPr>
          <p:nvPr/>
        </p:nvSpPr>
        <p:spPr bwMode="auto">
          <a:xfrm>
            <a:off x="487363" y="9012238"/>
            <a:ext cx="9448800" cy="357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9728" tIns="54864" rIns="109728" bIns="54864">
            <a:spAutoFit/>
          </a:bodyPr>
          <a:lstStyle>
            <a:lvl1pPr defTabSz="3762375">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defTabSz="3762375">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defTabSz="3762375">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defTabSz="3762375">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defTabSz="3762375">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defTabSz="3762375"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1800"/>
          </a:p>
          <a:p>
            <a:pPr eaLnBrk="1" hangingPunct="1">
              <a:spcBef>
                <a:spcPct val="0"/>
              </a:spcBef>
              <a:buFontTx/>
              <a:buNone/>
            </a:pPr>
            <a:r>
              <a:rPr lang="en-US" altLang="en-US" sz="1800"/>
              <a:t>.</a:t>
            </a:r>
          </a:p>
          <a:p>
            <a:pPr eaLnBrk="1" hangingPunct="1">
              <a:spcBef>
                <a:spcPct val="0"/>
              </a:spcBef>
              <a:buFontTx/>
              <a:buNone/>
            </a:pPr>
            <a:endParaRPr lang="en-US" altLang="en-US" sz="2700"/>
          </a:p>
          <a:p>
            <a:pPr eaLnBrk="1" hangingPunct="1">
              <a:spcBef>
                <a:spcPct val="0"/>
              </a:spcBef>
              <a:buFontTx/>
              <a:buNone/>
            </a:pPr>
            <a:endParaRPr lang="en-US" altLang="en-US" sz="2700"/>
          </a:p>
          <a:p>
            <a:pPr eaLnBrk="1" hangingPunct="1">
              <a:spcBef>
                <a:spcPct val="0"/>
              </a:spcBef>
              <a:buFontTx/>
              <a:buNone/>
            </a:pPr>
            <a:endParaRPr lang="en-US" altLang="en-US" sz="2700"/>
          </a:p>
          <a:p>
            <a:pPr eaLnBrk="1" hangingPunct="1">
              <a:spcBef>
                <a:spcPct val="0"/>
              </a:spcBef>
              <a:buFontTx/>
              <a:buNone/>
            </a:pPr>
            <a:endParaRPr lang="en-US" altLang="en-US" sz="2700"/>
          </a:p>
          <a:p>
            <a:pPr eaLnBrk="1" hangingPunct="1">
              <a:spcBef>
                <a:spcPct val="0"/>
              </a:spcBef>
              <a:buFontTx/>
              <a:buNone/>
            </a:pPr>
            <a:endParaRPr lang="en-US" altLang="en-US" sz="2700"/>
          </a:p>
          <a:p>
            <a:pPr eaLnBrk="1" hangingPunct="1">
              <a:spcBef>
                <a:spcPct val="0"/>
              </a:spcBef>
              <a:buFontTx/>
              <a:buNone/>
            </a:pPr>
            <a:endParaRPr lang="en-US" altLang="en-US" sz="2700"/>
          </a:p>
          <a:p>
            <a:pPr eaLnBrk="1" hangingPunct="1">
              <a:spcBef>
                <a:spcPct val="0"/>
              </a:spcBef>
              <a:buFontTx/>
              <a:buNone/>
            </a:pPr>
            <a:endParaRPr lang="en-US" altLang="en-US" sz="2700"/>
          </a:p>
        </p:txBody>
      </p:sp>
      <p:sp>
        <p:nvSpPr>
          <p:cNvPr id="2060" name="Rectangle 8">
            <a:extLst>
              <a:ext uri="{FF2B5EF4-FFF2-40B4-BE49-F238E27FC236}">
                <a16:creationId xmlns:a16="http://schemas.microsoft.com/office/drawing/2014/main" id="{743B0B70-E888-4AFA-2D72-3CCBED6A375E}"/>
              </a:ext>
            </a:extLst>
          </p:cNvPr>
          <p:cNvSpPr>
            <a:spLocks noChangeArrowheads="1"/>
          </p:cNvSpPr>
          <p:nvPr/>
        </p:nvSpPr>
        <p:spPr bwMode="auto">
          <a:xfrm>
            <a:off x="33491008" y="27297961"/>
            <a:ext cx="10358437" cy="522287"/>
          </a:xfrm>
          <a:prstGeom prst="rect">
            <a:avLst/>
          </a:prstGeom>
          <a:gradFill rotWithShape="0">
            <a:gsLst>
              <a:gs pos="0">
                <a:srgbClr val="001E78"/>
              </a:gs>
              <a:gs pos="100000">
                <a:srgbClr val="0066FF"/>
              </a:gs>
            </a:gsLst>
            <a:lin ang="0" scaled="1"/>
          </a:gradFill>
          <a:ln>
            <a:noFill/>
          </a:ln>
          <a:effectLst>
            <a:outerShdw blurRad="63500" dist="107763" dir="2700000" algn="ctr" rotWithShape="0">
              <a:schemeClr val="bg2">
                <a:alpha val="74998"/>
              </a:schemeClr>
            </a:outerShdw>
          </a:effectLst>
          <a:extLst>
            <a:ext uri="{91240B29-F687-4f45-9708-019B960494DF}"/>
          </a:extLst>
        </p:spPr>
        <p:txBody>
          <a:bodyPr wrap="none" lIns="109728" tIns="54864" rIns="109728" bIns="54864" anchor="ctr"/>
          <a:lstStyle/>
          <a:p>
            <a:pPr defTabSz="3762375" eaLnBrk="1" hangingPunct="1">
              <a:defRPr/>
            </a:pPr>
            <a:r>
              <a:rPr lang="en-US" sz="3800">
                <a:solidFill>
                  <a:schemeClr val="bg1"/>
                </a:solidFill>
                <a:latin typeface="Arial" charset="0"/>
                <a:ea typeface="ＭＳ Ｐゴシック" charset="0"/>
                <a:sym typeface="Symbol" charset="0"/>
              </a:rPr>
              <a:t></a:t>
            </a:r>
            <a:r>
              <a:rPr lang="en-US" sz="3800">
                <a:latin typeface="Arial" charset="0"/>
                <a:ea typeface="ＭＳ Ｐゴシック" charset="0"/>
              </a:rPr>
              <a:t> </a:t>
            </a:r>
            <a:r>
              <a:rPr lang="en-US" sz="4100">
                <a:solidFill>
                  <a:schemeClr val="bg1"/>
                </a:solidFill>
                <a:latin typeface="Trebuchet MS" charset="0"/>
                <a:ea typeface="ＭＳ Ｐゴシック" charset="0"/>
              </a:rPr>
              <a:t>References</a:t>
            </a:r>
          </a:p>
        </p:txBody>
      </p:sp>
      <p:sp>
        <p:nvSpPr>
          <p:cNvPr id="7" name="Rectangle 12">
            <a:extLst>
              <a:ext uri="{FF2B5EF4-FFF2-40B4-BE49-F238E27FC236}">
                <a16:creationId xmlns:a16="http://schemas.microsoft.com/office/drawing/2014/main" id="{26A2B291-A766-A06E-7ACC-493BD7420C75}"/>
              </a:ext>
            </a:extLst>
          </p:cNvPr>
          <p:cNvSpPr>
            <a:spLocks noChangeArrowheads="1"/>
          </p:cNvSpPr>
          <p:nvPr/>
        </p:nvSpPr>
        <p:spPr bwMode="auto">
          <a:xfrm>
            <a:off x="18619788" y="21370925"/>
            <a:ext cx="6062662" cy="768350"/>
          </a:xfrm>
          <a:prstGeom prst="rect">
            <a:avLst/>
          </a:prstGeom>
          <a:gradFill rotWithShape="0">
            <a:gsLst>
              <a:gs pos="0">
                <a:schemeClr val="bg2"/>
              </a:gs>
              <a:gs pos="50000">
                <a:srgbClr val="001E78"/>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pPr algn="ctr" defTabSz="3762375" eaLnBrk="1" hangingPunct="1">
              <a:defRPr/>
            </a:pPr>
            <a:r>
              <a:rPr lang="en-US" sz="3800">
                <a:solidFill>
                  <a:schemeClr val="bg1"/>
                </a:solidFill>
                <a:latin typeface="Arial" charset="0"/>
                <a:ea typeface="+mn-ea"/>
                <a:sym typeface="Symbol" pitchFamily="18" charset="2"/>
              </a:rPr>
              <a:t></a:t>
            </a:r>
            <a:r>
              <a:rPr lang="en-US" sz="3800">
                <a:latin typeface="Arial" charset="0"/>
                <a:ea typeface="+mn-ea"/>
                <a:sym typeface="Symbol" pitchFamily="18" charset="2"/>
              </a:rPr>
              <a:t> </a:t>
            </a:r>
            <a:r>
              <a:rPr lang="en-US" sz="3800">
                <a:solidFill>
                  <a:schemeClr val="bg1"/>
                </a:solidFill>
                <a:latin typeface="Arial" charset="0"/>
                <a:ea typeface="+mn-ea"/>
                <a:sym typeface="Symbol" pitchFamily="18" charset="2"/>
              </a:rPr>
              <a:t>Results</a:t>
            </a:r>
            <a:endParaRPr lang="en-US" sz="4100">
              <a:solidFill>
                <a:schemeClr val="bg1"/>
              </a:solidFill>
              <a:latin typeface="Trebuchet MS" pitchFamily="34" charset="0"/>
              <a:ea typeface="+mn-ea"/>
            </a:endParaRPr>
          </a:p>
        </p:txBody>
      </p:sp>
      <p:sp>
        <p:nvSpPr>
          <p:cNvPr id="2064" name="Rectangle 13">
            <a:extLst>
              <a:ext uri="{FF2B5EF4-FFF2-40B4-BE49-F238E27FC236}">
                <a16:creationId xmlns:a16="http://schemas.microsoft.com/office/drawing/2014/main" id="{384C6AF7-41F6-EE04-791D-B2AD02497076}"/>
              </a:ext>
            </a:extLst>
          </p:cNvPr>
          <p:cNvSpPr>
            <a:spLocks noChangeArrowheads="1"/>
          </p:cNvSpPr>
          <p:nvPr/>
        </p:nvSpPr>
        <p:spPr bwMode="auto">
          <a:xfrm>
            <a:off x="33485055" y="3230898"/>
            <a:ext cx="10358437" cy="522287"/>
          </a:xfrm>
          <a:prstGeom prst="rect">
            <a:avLst/>
          </a:prstGeom>
          <a:gradFill rotWithShape="0">
            <a:gsLst>
              <a:gs pos="0">
                <a:srgbClr val="001E78"/>
              </a:gs>
              <a:gs pos="100000">
                <a:srgbClr val="0066FF"/>
              </a:gs>
            </a:gsLst>
            <a:lin ang="0" scaled="1"/>
          </a:gradFill>
          <a:ln>
            <a:noFill/>
          </a:ln>
          <a:effectLst>
            <a:outerShdw blurRad="63500" dist="107763" dir="2700000" algn="ctr" rotWithShape="0">
              <a:schemeClr val="bg2">
                <a:alpha val="74998"/>
              </a:schemeClr>
            </a:outerShdw>
          </a:effectLst>
          <a:extLst>
            <a:ext uri="{91240B29-F687-4f45-9708-019B960494DF}"/>
          </a:extLst>
        </p:spPr>
        <p:txBody>
          <a:bodyPr wrap="none" lIns="109728" tIns="54864" rIns="109728" bIns="54864" anchor="ctr"/>
          <a:lstStyle/>
          <a:p>
            <a:pPr defTabSz="3762375" eaLnBrk="1" hangingPunct="1">
              <a:defRPr/>
            </a:pPr>
            <a:r>
              <a:rPr lang="en-US" sz="3800">
                <a:solidFill>
                  <a:schemeClr val="bg1"/>
                </a:solidFill>
                <a:latin typeface="Arial" charset="0"/>
                <a:ea typeface="ＭＳ Ｐゴシック" charset="0"/>
                <a:sym typeface="Symbol" charset="0"/>
              </a:rPr>
              <a:t></a:t>
            </a:r>
            <a:r>
              <a:rPr lang="en-US" sz="3800">
                <a:latin typeface="Arial" charset="0"/>
                <a:ea typeface="ＭＳ Ｐゴシック" charset="0"/>
              </a:rPr>
              <a:t> </a:t>
            </a:r>
            <a:r>
              <a:rPr lang="en-US" sz="4100">
                <a:solidFill>
                  <a:schemeClr val="bg1"/>
                </a:solidFill>
                <a:latin typeface="Trebuchet MS" charset="0"/>
                <a:ea typeface="ＭＳ Ｐゴシック" charset="0"/>
              </a:rPr>
              <a:t>Discussion</a:t>
            </a:r>
          </a:p>
        </p:txBody>
      </p:sp>
      <p:sp>
        <p:nvSpPr>
          <p:cNvPr id="8" name="Rectangle 15">
            <a:extLst>
              <a:ext uri="{FF2B5EF4-FFF2-40B4-BE49-F238E27FC236}">
                <a16:creationId xmlns:a16="http://schemas.microsoft.com/office/drawing/2014/main" id="{8200EB62-51D4-CD4E-9475-2DCEBBD62BDA}"/>
              </a:ext>
            </a:extLst>
          </p:cNvPr>
          <p:cNvSpPr>
            <a:spLocks noChangeArrowheads="1"/>
          </p:cNvSpPr>
          <p:nvPr/>
        </p:nvSpPr>
        <p:spPr bwMode="auto">
          <a:xfrm>
            <a:off x="22743431" y="3916980"/>
            <a:ext cx="10358438" cy="522287"/>
          </a:xfrm>
          <a:prstGeom prst="rect">
            <a:avLst/>
          </a:prstGeom>
          <a:gradFill rotWithShape="0">
            <a:gsLst>
              <a:gs pos="0">
                <a:schemeClr val="bg2"/>
              </a:gs>
              <a:gs pos="50000">
                <a:srgbClr val="001E78"/>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pPr defTabSz="3762375" eaLnBrk="1" hangingPunct="1">
              <a:defRPr/>
            </a:pPr>
            <a:r>
              <a:rPr lang="en-US" sz="3800">
                <a:solidFill>
                  <a:schemeClr val="bg1"/>
                </a:solidFill>
                <a:latin typeface="Arial" charset="0"/>
                <a:ea typeface="+mn-ea"/>
                <a:sym typeface="Symbol" pitchFamily="18" charset="2"/>
              </a:rPr>
              <a:t></a:t>
            </a:r>
            <a:r>
              <a:rPr lang="en-US" sz="3800">
                <a:latin typeface="Arial" charset="0"/>
                <a:ea typeface="+mn-ea"/>
              </a:rPr>
              <a:t> </a:t>
            </a:r>
            <a:r>
              <a:rPr lang="en-US" sz="4100">
                <a:solidFill>
                  <a:schemeClr val="bg1"/>
                </a:solidFill>
                <a:latin typeface="Trebuchet MS" pitchFamily="34" charset="0"/>
                <a:ea typeface="+mn-ea"/>
              </a:rPr>
              <a:t>Purpose</a:t>
            </a:r>
          </a:p>
        </p:txBody>
      </p:sp>
      <p:sp>
        <p:nvSpPr>
          <p:cNvPr id="6" name="Rectangle 17">
            <a:extLst>
              <a:ext uri="{FF2B5EF4-FFF2-40B4-BE49-F238E27FC236}">
                <a16:creationId xmlns:a16="http://schemas.microsoft.com/office/drawing/2014/main" id="{24C89B6F-231C-7517-CB18-0B74D8DD5318}"/>
              </a:ext>
            </a:extLst>
          </p:cNvPr>
          <p:cNvSpPr>
            <a:spLocks noChangeArrowheads="1"/>
          </p:cNvSpPr>
          <p:nvPr/>
        </p:nvSpPr>
        <p:spPr bwMode="auto">
          <a:xfrm>
            <a:off x="11319455" y="3913188"/>
            <a:ext cx="10358438" cy="522287"/>
          </a:xfrm>
          <a:prstGeom prst="rect">
            <a:avLst/>
          </a:prstGeom>
          <a:gradFill rotWithShape="0">
            <a:gsLst>
              <a:gs pos="0">
                <a:schemeClr val="bg2"/>
              </a:gs>
              <a:gs pos="50000">
                <a:srgbClr val="001E78"/>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pPr defTabSz="3762375" eaLnBrk="1" hangingPunct="1">
              <a:defRPr/>
            </a:pPr>
            <a:r>
              <a:rPr lang="en-US" sz="3800">
                <a:solidFill>
                  <a:schemeClr val="bg1"/>
                </a:solidFill>
                <a:latin typeface="Arial" charset="0"/>
                <a:ea typeface="+mn-ea"/>
                <a:sym typeface="Symbol" pitchFamily="18" charset="2"/>
              </a:rPr>
              <a:t></a:t>
            </a:r>
            <a:r>
              <a:rPr lang="en-US" sz="3800">
                <a:latin typeface="Arial" charset="0"/>
                <a:ea typeface="+mn-ea"/>
              </a:rPr>
              <a:t> </a:t>
            </a:r>
            <a:r>
              <a:rPr lang="en-US" sz="3800">
                <a:solidFill>
                  <a:schemeClr val="bg1"/>
                </a:solidFill>
                <a:latin typeface="Arial" charset="0"/>
                <a:ea typeface="+mn-ea"/>
              </a:rPr>
              <a:t>Research</a:t>
            </a:r>
            <a:r>
              <a:rPr lang="en-US" sz="3800">
                <a:latin typeface="Arial" charset="0"/>
                <a:ea typeface="+mn-ea"/>
              </a:rPr>
              <a:t> </a:t>
            </a:r>
            <a:r>
              <a:rPr lang="en-US" sz="4100">
                <a:solidFill>
                  <a:schemeClr val="bg1"/>
                </a:solidFill>
                <a:latin typeface="Trebuchet MS" pitchFamily="34" charset="0"/>
                <a:ea typeface="+mn-ea"/>
              </a:rPr>
              <a:t>Questions</a:t>
            </a:r>
          </a:p>
        </p:txBody>
      </p:sp>
      <p:sp>
        <p:nvSpPr>
          <p:cNvPr id="10" name="Rectangle 21">
            <a:extLst>
              <a:ext uri="{FF2B5EF4-FFF2-40B4-BE49-F238E27FC236}">
                <a16:creationId xmlns:a16="http://schemas.microsoft.com/office/drawing/2014/main" id="{23ACD89A-DDBE-089F-469D-7A935C2C63C3}"/>
              </a:ext>
            </a:extLst>
          </p:cNvPr>
          <p:cNvSpPr>
            <a:spLocks noChangeArrowheads="1"/>
          </p:cNvSpPr>
          <p:nvPr/>
        </p:nvSpPr>
        <p:spPr bwMode="auto">
          <a:xfrm>
            <a:off x="33485055" y="20825733"/>
            <a:ext cx="10358437" cy="522287"/>
          </a:xfrm>
          <a:prstGeom prst="rect">
            <a:avLst/>
          </a:prstGeom>
          <a:gradFill rotWithShape="0">
            <a:gsLst>
              <a:gs pos="0">
                <a:srgbClr val="001E78"/>
              </a:gs>
              <a:gs pos="100000">
                <a:srgbClr val="0066FF"/>
              </a:gs>
            </a:gsLst>
            <a:lin ang="0" scaled="1"/>
          </a:gradFill>
          <a:ln>
            <a:noFill/>
          </a:ln>
          <a:effectLst>
            <a:outerShdw blurRad="63500" dist="107763" dir="2700000" algn="ctr" rotWithShape="0">
              <a:schemeClr val="bg2">
                <a:alpha val="74998"/>
              </a:schemeClr>
            </a:outerShdw>
          </a:effectLst>
          <a:extLst>
            <a:ext uri="{91240B29-F687-4f45-9708-019B960494DF}"/>
          </a:extLst>
        </p:spPr>
        <p:txBody>
          <a:bodyPr wrap="none" lIns="109728" tIns="54864" rIns="109728" bIns="54864" anchor="ctr"/>
          <a:lstStyle/>
          <a:p>
            <a:pPr defTabSz="3762375" eaLnBrk="1" hangingPunct="1">
              <a:defRPr/>
            </a:pPr>
            <a:r>
              <a:rPr lang="en-US" sz="3800">
                <a:solidFill>
                  <a:schemeClr val="bg1"/>
                </a:solidFill>
                <a:latin typeface="Arial" charset="0"/>
                <a:ea typeface="ＭＳ Ｐゴシック" charset="0"/>
                <a:sym typeface="Symbol" charset="0"/>
              </a:rPr>
              <a:t></a:t>
            </a:r>
            <a:r>
              <a:rPr lang="en-US" sz="3800">
                <a:latin typeface="Arial" charset="0"/>
                <a:ea typeface="ＭＳ Ｐゴシック" charset="0"/>
              </a:rPr>
              <a:t> </a:t>
            </a:r>
            <a:r>
              <a:rPr lang="en-US" sz="4100">
                <a:solidFill>
                  <a:schemeClr val="bg1"/>
                </a:solidFill>
                <a:latin typeface="Trebuchet MS" charset="0"/>
                <a:ea typeface="ＭＳ Ｐゴシック" charset="0"/>
              </a:rPr>
              <a:t>Conclusion</a:t>
            </a:r>
          </a:p>
        </p:txBody>
      </p:sp>
      <p:sp>
        <p:nvSpPr>
          <p:cNvPr id="2075" name="Rectangle 29">
            <a:extLst>
              <a:ext uri="{FF2B5EF4-FFF2-40B4-BE49-F238E27FC236}">
                <a16:creationId xmlns:a16="http://schemas.microsoft.com/office/drawing/2014/main" id="{997F25E0-8458-FF29-73E9-FCBD71DB5A91}"/>
              </a:ext>
            </a:extLst>
          </p:cNvPr>
          <p:cNvSpPr>
            <a:spLocks noChangeArrowheads="1"/>
          </p:cNvSpPr>
          <p:nvPr/>
        </p:nvSpPr>
        <p:spPr bwMode="auto">
          <a:xfrm>
            <a:off x="0" y="31429325"/>
            <a:ext cx="43891200" cy="746125"/>
          </a:xfrm>
          <a:prstGeom prst="rect">
            <a:avLst/>
          </a:prstGeom>
          <a:gradFill rotWithShape="0">
            <a:gsLst>
              <a:gs pos="0">
                <a:schemeClr val="bg2"/>
              </a:gs>
              <a:gs pos="50000">
                <a:srgbClr val="001E78"/>
              </a:gs>
              <a:gs pos="100000">
                <a:schemeClr val="bg2"/>
              </a:gs>
            </a:gsLst>
            <a:lin ang="18900000" scaled="1"/>
          </a:gradFill>
          <a:ln w="9525">
            <a:noFill/>
            <a:miter lim="800000"/>
            <a:headEnd/>
            <a:tailEnd/>
          </a:ln>
          <a:effectLst/>
        </p:spPr>
        <p:txBody>
          <a:bodyPr lIns="109728" tIns="54864" rIns="109728" bIns="54864" anchor="ctr"/>
          <a:lstStyle>
            <a:lvl1pPr defTabSz="3762375" eaLnBrk="0" hangingPunct="0">
              <a:defRPr sz="7400">
                <a:solidFill>
                  <a:schemeClr val="tx1"/>
                </a:solidFill>
                <a:latin typeface="Arial" panose="020B0604020202020204" pitchFamily="34" charset="0"/>
                <a:ea typeface="MS PGothic" panose="020B0600070205080204" pitchFamily="34" charset="-128"/>
              </a:defRPr>
            </a:lvl1pPr>
            <a:lvl2pPr marL="742950" indent="-285750" defTabSz="3762375" eaLnBrk="0" hangingPunct="0">
              <a:defRPr sz="7400">
                <a:solidFill>
                  <a:schemeClr val="tx1"/>
                </a:solidFill>
                <a:latin typeface="Arial" panose="020B0604020202020204" pitchFamily="34" charset="0"/>
                <a:ea typeface="MS PGothic" panose="020B0600070205080204" pitchFamily="34" charset="-128"/>
              </a:defRPr>
            </a:lvl2pPr>
            <a:lvl3pPr marL="1143000" indent="-228600" defTabSz="3762375" eaLnBrk="0" hangingPunct="0">
              <a:defRPr sz="7400">
                <a:solidFill>
                  <a:schemeClr val="tx1"/>
                </a:solidFill>
                <a:latin typeface="Arial" panose="020B0604020202020204" pitchFamily="34" charset="0"/>
                <a:ea typeface="MS PGothic" panose="020B0600070205080204" pitchFamily="34" charset="-128"/>
              </a:defRPr>
            </a:lvl3pPr>
            <a:lvl4pPr marL="1600200" indent="-228600" defTabSz="3762375" eaLnBrk="0" hangingPunct="0">
              <a:defRPr sz="7400">
                <a:solidFill>
                  <a:schemeClr val="tx1"/>
                </a:solidFill>
                <a:latin typeface="Arial" panose="020B0604020202020204" pitchFamily="34" charset="0"/>
                <a:ea typeface="MS PGothic" panose="020B0600070205080204" pitchFamily="34" charset="-128"/>
              </a:defRPr>
            </a:lvl4pPr>
            <a:lvl5pPr marL="2057400" indent="-228600" defTabSz="3762375" eaLnBrk="0" hangingPunct="0">
              <a:defRPr sz="7400">
                <a:solidFill>
                  <a:schemeClr val="tx1"/>
                </a:solidFill>
                <a:latin typeface="Arial" panose="020B0604020202020204" pitchFamily="34" charset="0"/>
                <a:ea typeface="MS PGothic" panose="020B0600070205080204" pitchFamily="34" charset="-128"/>
              </a:defRPr>
            </a:lvl5pPr>
            <a:lvl6pPr marL="2514600" indent="-228600" defTabSz="3762375" eaLnBrk="0" fontAlgn="base" hangingPunct="0">
              <a:spcBef>
                <a:spcPct val="0"/>
              </a:spcBef>
              <a:spcAft>
                <a:spcPct val="0"/>
              </a:spcAft>
              <a:defRPr sz="7400">
                <a:solidFill>
                  <a:schemeClr val="tx1"/>
                </a:solidFill>
                <a:latin typeface="Arial" panose="020B0604020202020204" pitchFamily="34" charset="0"/>
                <a:ea typeface="MS PGothic" panose="020B0600070205080204" pitchFamily="34" charset="-128"/>
              </a:defRPr>
            </a:lvl6pPr>
            <a:lvl7pPr marL="2971800" indent="-228600" defTabSz="3762375" eaLnBrk="0" fontAlgn="base" hangingPunct="0">
              <a:spcBef>
                <a:spcPct val="0"/>
              </a:spcBef>
              <a:spcAft>
                <a:spcPct val="0"/>
              </a:spcAft>
              <a:defRPr sz="7400">
                <a:solidFill>
                  <a:schemeClr val="tx1"/>
                </a:solidFill>
                <a:latin typeface="Arial" panose="020B0604020202020204" pitchFamily="34" charset="0"/>
                <a:ea typeface="MS PGothic" panose="020B0600070205080204" pitchFamily="34" charset="-128"/>
              </a:defRPr>
            </a:lvl7pPr>
            <a:lvl8pPr marL="3429000" indent="-228600" defTabSz="3762375" eaLnBrk="0" fontAlgn="base" hangingPunct="0">
              <a:spcBef>
                <a:spcPct val="0"/>
              </a:spcBef>
              <a:spcAft>
                <a:spcPct val="0"/>
              </a:spcAft>
              <a:defRPr sz="7400">
                <a:solidFill>
                  <a:schemeClr val="tx1"/>
                </a:solidFill>
                <a:latin typeface="Arial" panose="020B0604020202020204" pitchFamily="34" charset="0"/>
                <a:ea typeface="MS PGothic" panose="020B0600070205080204" pitchFamily="34" charset="-128"/>
              </a:defRPr>
            </a:lvl8pPr>
            <a:lvl9pPr marL="3886200" indent="-228600" defTabSz="3762375" eaLnBrk="0" fontAlgn="base" hangingPunct="0">
              <a:spcBef>
                <a:spcPct val="0"/>
              </a:spcBef>
              <a:spcAft>
                <a:spcPct val="0"/>
              </a:spcAft>
              <a:defRPr sz="7400">
                <a:solidFill>
                  <a:schemeClr val="tx1"/>
                </a:solidFill>
                <a:latin typeface="Arial" panose="020B0604020202020204" pitchFamily="34" charset="0"/>
                <a:ea typeface="MS PGothic" panose="020B0600070205080204" pitchFamily="34" charset="-128"/>
              </a:defRPr>
            </a:lvl9pPr>
          </a:lstStyle>
          <a:p>
            <a:pPr eaLnBrk="1" hangingPunct="1">
              <a:defRPr/>
            </a:pPr>
            <a:r>
              <a:rPr lang="en-US" altLang="en-US">
                <a:solidFill>
                  <a:schemeClr val="bg1"/>
                </a:solidFill>
                <a:sym typeface="Symbol" panose="05050102010706020507" pitchFamily="18" charset="2"/>
              </a:rPr>
              <a:t>                                             </a:t>
            </a:r>
          </a:p>
        </p:txBody>
      </p:sp>
      <p:sp>
        <p:nvSpPr>
          <p:cNvPr id="2071" name="AutoShape 38" descr="http://www.surveymonkey.com/MChart.ashx?sm=cBMW6fVkRiZ4rz1YHxCXkG3IAN2G9Nj2YJynrdTTFiPLU2q6nP9yC9%2bXkIGWn6Her3r7vFeDCMUD0AaysoJOx9SN8bFdu7z%2bQO9WuNFl8Wo%3d&amp;cp=1|461&amp;d=0.13191476654667544">
            <a:extLst>
              <a:ext uri="{FF2B5EF4-FFF2-40B4-BE49-F238E27FC236}">
                <a16:creationId xmlns:a16="http://schemas.microsoft.com/office/drawing/2014/main" id="{0EECF138-6A7D-45BC-2EE5-7C95D6EB6D99}"/>
              </a:ext>
            </a:extLst>
          </p:cNvPr>
          <p:cNvSpPr>
            <a:spLocks noChangeAspect="1" noChangeArrowheads="1"/>
          </p:cNvSpPr>
          <p:nvPr/>
        </p:nvSpPr>
        <p:spPr bwMode="auto">
          <a:xfrm>
            <a:off x="617538" y="3425825"/>
            <a:ext cx="5857875"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7400"/>
          </a:p>
        </p:txBody>
      </p:sp>
      <p:sp>
        <p:nvSpPr>
          <p:cNvPr id="2072" name="AutoShape 40" descr="http://www.surveymonkey.com/MChart.ashx?sm=cBMW6fVkRiZ4rz1YHxCXkG3IAN2G9Nj2YJynrdTTFiPLU2q6nP9yC9%2bXkIGWn6Her3r7vFeDCMUD0AaysoJOx9SN8bFdu7z%2bQO9WuNFl8Wo%3d&amp;cp=1|461&amp;d=0.13191476654667544">
            <a:extLst>
              <a:ext uri="{FF2B5EF4-FFF2-40B4-BE49-F238E27FC236}">
                <a16:creationId xmlns:a16="http://schemas.microsoft.com/office/drawing/2014/main" id="{88212D17-5AF1-28CC-9543-C8CBC0DF071B}"/>
              </a:ext>
            </a:extLst>
          </p:cNvPr>
          <p:cNvSpPr>
            <a:spLocks noChangeAspect="1" noChangeArrowheads="1"/>
          </p:cNvSpPr>
          <p:nvPr/>
        </p:nvSpPr>
        <p:spPr bwMode="auto">
          <a:xfrm>
            <a:off x="617538" y="3425825"/>
            <a:ext cx="5857875"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7400"/>
          </a:p>
        </p:txBody>
      </p:sp>
      <p:sp>
        <p:nvSpPr>
          <p:cNvPr id="2073" name="Rectangle 45">
            <a:extLst>
              <a:ext uri="{FF2B5EF4-FFF2-40B4-BE49-F238E27FC236}">
                <a16:creationId xmlns:a16="http://schemas.microsoft.com/office/drawing/2014/main" id="{4E6AE4F5-507D-EF70-9F68-90E259105E22}"/>
              </a:ext>
            </a:extLst>
          </p:cNvPr>
          <p:cNvSpPr>
            <a:spLocks noChangeArrowheads="1"/>
          </p:cNvSpPr>
          <p:nvPr/>
        </p:nvSpPr>
        <p:spPr bwMode="auto">
          <a:xfrm>
            <a:off x="10791825" y="22364099"/>
            <a:ext cx="6381750" cy="6861175"/>
          </a:xfrm>
          <a:prstGeom prst="rect">
            <a:avLst/>
          </a:prstGeom>
          <a:solidFill>
            <a:srgbClr val="001E78"/>
          </a:solidFill>
          <a:ln w="9525">
            <a:solidFill>
              <a:schemeClr val="tx1"/>
            </a:solidFill>
            <a:miter lim="800000"/>
            <a:headEnd/>
            <a:tailEnd/>
          </a:ln>
        </p:spPr>
        <p:txBody>
          <a:bodyPr wrap="none" lIns="91440" tIns="45720" rIns="91440" bIns="45720" anchor="ctr"/>
          <a:lstStyle>
            <a:lvl1pPr>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en-US" altLang="en-US" sz="7400">
              <a:cs typeface="Arial"/>
            </a:endParaRPr>
          </a:p>
        </p:txBody>
      </p:sp>
      <p:pic>
        <p:nvPicPr>
          <p:cNvPr id="11" name="Picture 10" descr="nB9xb6Ax_400x400.jpg">
            <a:extLst>
              <a:ext uri="{FF2B5EF4-FFF2-40B4-BE49-F238E27FC236}">
                <a16:creationId xmlns:a16="http://schemas.microsoft.com/office/drawing/2014/main" id="{D75F52F0-7A6F-3853-AE19-0872F8325B0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7538" y="252413"/>
            <a:ext cx="2197100"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09E24E96-2144-A7D3-D74A-988A679B6296}"/>
              </a:ext>
            </a:extLst>
          </p:cNvPr>
          <p:cNvSpPr txBox="1"/>
          <p:nvPr/>
        </p:nvSpPr>
        <p:spPr>
          <a:xfrm>
            <a:off x="204035" y="3754873"/>
            <a:ext cx="10122162" cy="1377300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dirty="0">
                <a:latin typeface="Times New Roman"/>
                <a:ea typeface="MS PGothic"/>
                <a:cs typeface="Times New Roman"/>
              </a:rPr>
              <a:t>Background: This research aims to further and support current research on sensory adapted dental environments (SADE) during routine dental procedures on neurotypicals individuals. </a:t>
            </a:r>
          </a:p>
          <a:p>
            <a:endParaRPr lang="en-US" sz="3600">
              <a:latin typeface="Times New Roman"/>
              <a:ea typeface="MS PGothic"/>
              <a:cs typeface="Times New Roman"/>
            </a:endParaRPr>
          </a:p>
          <a:p>
            <a:r>
              <a:rPr lang="en-US" sz="3600" dirty="0">
                <a:latin typeface="Times New Roman"/>
                <a:ea typeface="MS PGothic"/>
                <a:cs typeface="Times New Roman"/>
              </a:rPr>
              <a:t>Methods: A quasi-experimental pretest-posttest design was utilized to collect data from 23 subjects at a dental clinic in southern Ohio. Four sensory adaptation (SA) options were provided. Dependent variables were heart rate, blood pressure, skin conductance, and anxiety. Statistical analysis and data were computed at a significant p-value of .05 using Microsoft Excel, </a:t>
            </a:r>
            <a:r>
              <a:rPr lang="en-US" sz="3600" dirty="0" err="1">
                <a:latin typeface="Times New Roman"/>
                <a:ea typeface="MS PGothic"/>
                <a:cs typeface="Times New Roman"/>
              </a:rPr>
              <a:t>GPower</a:t>
            </a:r>
            <a:r>
              <a:rPr lang="en-US" sz="3600" dirty="0">
                <a:latin typeface="Times New Roman"/>
                <a:ea typeface="MS PGothic"/>
                <a:cs typeface="Times New Roman"/>
              </a:rPr>
              <a:t>, and WebPower.</a:t>
            </a:r>
          </a:p>
          <a:p>
            <a:endParaRPr lang="en-US" sz="3600">
              <a:latin typeface="Times New Roman"/>
              <a:ea typeface="MS PGothic"/>
              <a:cs typeface="Times New Roman"/>
            </a:endParaRPr>
          </a:p>
          <a:p>
            <a:r>
              <a:rPr lang="en-US" sz="3600" dirty="0">
                <a:latin typeface="Times New Roman"/>
                <a:ea typeface="MS PGothic"/>
                <a:cs typeface="Times New Roman"/>
              </a:rPr>
              <a:t>Results: Decrease in anxiety was found to be statistically significant (p&lt;.05) in the sample with the use of any SA. Music was the most preferred SA chosen by subjects (n=8).</a:t>
            </a:r>
          </a:p>
          <a:p>
            <a:endParaRPr lang="en-US" sz="3600">
              <a:latin typeface="Times New Roman"/>
              <a:ea typeface="MS PGothic"/>
              <a:cs typeface="Times New Roman"/>
            </a:endParaRPr>
          </a:p>
          <a:p>
            <a:r>
              <a:rPr lang="en-US" sz="3600" dirty="0">
                <a:latin typeface="Times New Roman"/>
                <a:ea typeface="MS PGothic"/>
                <a:cs typeface="Times New Roman"/>
              </a:rPr>
              <a:t>Conclusion: The findings suggest that SADE significantly decreased anxiety across all ages (10-82) with varying SA’s.</a:t>
            </a:r>
          </a:p>
          <a:p>
            <a:endParaRPr lang="en-US" sz="2300">
              <a:latin typeface="Times New Roman"/>
              <a:cs typeface="Times New Roman"/>
            </a:endParaRPr>
          </a:p>
          <a:p>
            <a:endParaRPr lang="en-US" dirty="0">
              <a:latin typeface="Times New Roman"/>
              <a:cs typeface="Times New Roman"/>
            </a:endParaRPr>
          </a:p>
        </p:txBody>
      </p:sp>
      <p:sp>
        <p:nvSpPr>
          <p:cNvPr id="15" name="TextBox 14">
            <a:extLst>
              <a:ext uri="{FF2B5EF4-FFF2-40B4-BE49-F238E27FC236}">
                <a16:creationId xmlns:a16="http://schemas.microsoft.com/office/drawing/2014/main" id="{2F9F6D30-F9DB-8DDC-7860-2D7FDF0D31AD}"/>
              </a:ext>
            </a:extLst>
          </p:cNvPr>
          <p:cNvSpPr txBox="1"/>
          <p:nvPr/>
        </p:nvSpPr>
        <p:spPr>
          <a:xfrm>
            <a:off x="33664980" y="3813280"/>
            <a:ext cx="9507509" cy="176355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dirty="0">
                <a:latin typeface="Times New Roman"/>
                <a:ea typeface="MS PGothic"/>
                <a:cs typeface="Arial"/>
              </a:rPr>
              <a:t>The current study found the highest pre-test anxiety from a self-report anxiety measure in ages 8-18. The freedom of choice given to participants to select sensory adaptations may have created a cognitive awareness/perception of change but did not present measurable physiological changes.</a:t>
            </a:r>
            <a:endParaRPr lang="en-US" dirty="0"/>
          </a:p>
          <a:p>
            <a:endParaRPr lang="en-US" sz="3600">
              <a:latin typeface="Times New Roman"/>
              <a:ea typeface="MS PGothic"/>
              <a:cs typeface="Arial"/>
            </a:endParaRPr>
          </a:p>
          <a:p>
            <a:r>
              <a:rPr lang="en-US" sz="3600" dirty="0">
                <a:latin typeface="Times New Roman"/>
                <a:ea typeface="MS PGothic"/>
                <a:cs typeface="Arial"/>
              </a:rPr>
              <a:t>Limitations:</a:t>
            </a:r>
          </a:p>
          <a:p>
            <a:pPr marL="342900" indent="-342900">
              <a:buFont typeface="Arial"/>
              <a:buChar char="•"/>
            </a:pPr>
            <a:r>
              <a:rPr lang="en-US" sz="3600" dirty="0">
                <a:latin typeface="Times New Roman"/>
                <a:ea typeface="MS PGothic"/>
                <a:cs typeface="Arial"/>
              </a:rPr>
              <a:t>Small sample size (N=23)</a:t>
            </a:r>
            <a:endParaRPr lang="en-US" sz="3600" dirty="0">
              <a:latin typeface="Times New Roman"/>
              <a:cs typeface="Arial"/>
            </a:endParaRPr>
          </a:p>
          <a:p>
            <a:pPr marL="342900" indent="-342900">
              <a:buFont typeface="Arial"/>
              <a:buChar char="•"/>
            </a:pPr>
            <a:r>
              <a:rPr lang="en-US" sz="3600" dirty="0">
                <a:latin typeface="Times New Roman"/>
                <a:ea typeface="MS PGothic"/>
                <a:cs typeface="Arial"/>
              </a:rPr>
              <a:t>Limited data collection time (12 weeks)</a:t>
            </a:r>
            <a:endParaRPr lang="en-US" sz="3600" dirty="0">
              <a:latin typeface="Times New Roman"/>
              <a:cs typeface="Arial"/>
            </a:endParaRPr>
          </a:p>
          <a:p>
            <a:pPr marL="342900" indent="-342900">
              <a:buFont typeface="Arial"/>
              <a:buChar char="•"/>
            </a:pPr>
            <a:r>
              <a:rPr lang="en-US" sz="3600" dirty="0">
                <a:latin typeface="Times New Roman"/>
                <a:ea typeface="MS PGothic"/>
                <a:cs typeface="Arial"/>
              </a:rPr>
              <a:t>Decreased recruitment numbers (no answer or call back during phone calls)</a:t>
            </a:r>
            <a:endParaRPr lang="en-US" sz="3600" dirty="0">
              <a:latin typeface="Times New Roman"/>
              <a:cs typeface="Arial"/>
            </a:endParaRPr>
          </a:p>
          <a:p>
            <a:pPr marL="342900" indent="-342900">
              <a:buFont typeface="Arial"/>
              <a:buChar char="•"/>
            </a:pPr>
            <a:r>
              <a:rPr lang="en-US" sz="3600" dirty="0">
                <a:latin typeface="Times New Roman"/>
                <a:ea typeface="MS PGothic"/>
                <a:cs typeface="Arial"/>
              </a:rPr>
              <a:t>Low external validity towards larger population</a:t>
            </a:r>
          </a:p>
          <a:p>
            <a:pPr marL="342900" indent="-342900">
              <a:buFont typeface="Arial"/>
              <a:buChar char="•"/>
            </a:pPr>
            <a:endParaRPr lang="en-US" sz="3600" dirty="0">
              <a:latin typeface="Times New Roman"/>
              <a:ea typeface="MS PGothic"/>
              <a:cs typeface="Arial"/>
            </a:endParaRPr>
          </a:p>
          <a:p>
            <a:r>
              <a:rPr lang="en-US" sz="3600" dirty="0">
                <a:latin typeface="Times New Roman"/>
                <a:ea typeface="MS PGothic"/>
                <a:cs typeface="Arial"/>
              </a:rPr>
              <a:t>Strengths:</a:t>
            </a:r>
          </a:p>
          <a:p>
            <a:pPr marL="342900" indent="-342900">
              <a:buFont typeface="Arial"/>
              <a:buChar char="•"/>
            </a:pPr>
            <a:r>
              <a:rPr lang="en-US" sz="3600" dirty="0">
                <a:latin typeface="Times New Roman"/>
                <a:ea typeface="MS PGothic"/>
                <a:cs typeface="Arial"/>
              </a:rPr>
              <a:t>The measurement of both psychological and physiological responses</a:t>
            </a:r>
          </a:p>
          <a:p>
            <a:pPr marL="342900" indent="-342900">
              <a:buFont typeface="Arial"/>
              <a:buChar char="•"/>
            </a:pPr>
            <a:r>
              <a:rPr lang="en-US" sz="3600" dirty="0">
                <a:latin typeface="Times New Roman"/>
                <a:ea typeface="MS PGothic"/>
                <a:cs typeface="Arial"/>
              </a:rPr>
              <a:t>Data collection for a neurotypical population making results more generalizable to a larger population</a:t>
            </a:r>
          </a:p>
          <a:p>
            <a:pPr marL="342900" indent="-342900">
              <a:buFont typeface="Arial"/>
              <a:buChar char="•"/>
            </a:pPr>
            <a:r>
              <a:rPr lang="en-US" sz="3600" dirty="0">
                <a:latin typeface="Times New Roman"/>
                <a:ea typeface="MS PGothic"/>
                <a:cs typeface="Arial"/>
              </a:rPr>
              <a:t>Study includes neurotypical population which has limited research</a:t>
            </a:r>
          </a:p>
          <a:p>
            <a:endParaRPr lang="en-US" sz="3600">
              <a:latin typeface="Times New Roman"/>
              <a:ea typeface="MS PGothic"/>
              <a:cs typeface="Arial"/>
            </a:endParaRPr>
          </a:p>
          <a:p>
            <a:r>
              <a:rPr lang="en-US" sz="3600" dirty="0">
                <a:latin typeface="Times New Roman"/>
                <a:ea typeface="MS PGothic"/>
                <a:cs typeface="Times New Roman"/>
              </a:rPr>
              <a:t>Future Research: Future research is needed to further evaluate the relationship between dental anxiety and sensory adaptations during complex dental procedures (root canals, extractions, braces, etc.). Future studies should examine neurotypical individuals as majority of research focuses on neurodivergent individuals' dental anxiety and sensory adaptations.</a:t>
            </a:r>
            <a:endParaRPr lang="en-US" sz="3600" dirty="0">
              <a:latin typeface="Times New Roman"/>
              <a:cs typeface="Times New Roman"/>
            </a:endParaRPr>
          </a:p>
          <a:p>
            <a:endParaRPr lang="en-US" sz="2400">
              <a:cs typeface="Arial"/>
            </a:endParaRPr>
          </a:p>
        </p:txBody>
      </p:sp>
      <p:sp>
        <p:nvSpPr>
          <p:cNvPr id="16" name="TextBox 15">
            <a:extLst>
              <a:ext uri="{FF2B5EF4-FFF2-40B4-BE49-F238E27FC236}">
                <a16:creationId xmlns:a16="http://schemas.microsoft.com/office/drawing/2014/main" id="{ECA794FB-E6DC-7A27-9E2A-C67C1F9FF523}"/>
              </a:ext>
            </a:extLst>
          </p:cNvPr>
          <p:cNvSpPr txBox="1"/>
          <p:nvPr/>
        </p:nvSpPr>
        <p:spPr>
          <a:xfrm>
            <a:off x="22725299" y="5144317"/>
            <a:ext cx="9905103" cy="44012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a:latin typeface="Times New Roman"/>
                <a:ea typeface="MS PGothic"/>
                <a:cs typeface="Arial"/>
              </a:rPr>
              <a:t>The purpose of this study was to examine the effects of a sensory adapted dental environment during routine dental cleaning appointments. This study examined anxiety levels through self-report assessment (MCDAS and MDAS) , heart rate, skin conductance, and blood pressure. </a:t>
            </a:r>
            <a:endParaRPr lang="en-US" sz="4000">
              <a:latin typeface="Times New Roman"/>
              <a:cs typeface="Arial"/>
            </a:endParaRPr>
          </a:p>
        </p:txBody>
      </p:sp>
      <p:sp>
        <p:nvSpPr>
          <p:cNvPr id="13" name="TextBox 12">
            <a:extLst>
              <a:ext uri="{FF2B5EF4-FFF2-40B4-BE49-F238E27FC236}">
                <a16:creationId xmlns:a16="http://schemas.microsoft.com/office/drawing/2014/main" id="{A95BB599-1E5F-2821-61EA-64369A411597}"/>
              </a:ext>
            </a:extLst>
          </p:cNvPr>
          <p:cNvSpPr txBox="1"/>
          <p:nvPr/>
        </p:nvSpPr>
        <p:spPr>
          <a:xfrm>
            <a:off x="10807258" y="4873707"/>
            <a:ext cx="11623371" cy="61863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742950" indent="-742950">
              <a:buAutoNum type="arabicPeriod"/>
            </a:pPr>
            <a:r>
              <a:rPr lang="en-US" sz="3600">
                <a:latin typeface="Times New Roman"/>
                <a:ea typeface="MS PGothic"/>
                <a:cs typeface="Times New Roman"/>
              </a:rPr>
              <a:t>Does change in anxiety scores occur, as measured by the Modified Dental Anxiety Scale or Modified Child Dental Anxiety Scale, in subjects with the use of a SA?</a:t>
            </a:r>
            <a:endParaRPr lang="en-US" sz="3600">
              <a:cs typeface="Arial" panose="020B0604020202020204" pitchFamily="34" charset="0"/>
            </a:endParaRPr>
          </a:p>
          <a:p>
            <a:pPr marL="742950" indent="-742950">
              <a:buAutoNum type="arabicPeriod"/>
            </a:pPr>
            <a:endParaRPr lang="en-US" sz="3600">
              <a:latin typeface="Times New Roman"/>
              <a:ea typeface="MS PGothic"/>
              <a:cs typeface="Times New Roman"/>
            </a:endParaRPr>
          </a:p>
          <a:p>
            <a:pPr marL="742950" indent="-742950">
              <a:buAutoNum type="arabicPeriod"/>
            </a:pPr>
            <a:r>
              <a:rPr lang="en-US" sz="3600">
                <a:latin typeface="Times New Roman"/>
                <a:ea typeface="MS PGothic"/>
                <a:cs typeface="Times New Roman"/>
              </a:rPr>
              <a:t>What is the most preferred SA amongst the participants?</a:t>
            </a:r>
            <a:endParaRPr lang="en-US" sz="3600">
              <a:latin typeface="Times New Roman"/>
              <a:cs typeface="Times New Roman"/>
            </a:endParaRPr>
          </a:p>
          <a:p>
            <a:pPr marL="742950" indent="-742950">
              <a:buAutoNum type="arabicPeriod"/>
            </a:pPr>
            <a:endParaRPr lang="en-US" sz="3600">
              <a:latin typeface="Times New Roman"/>
              <a:ea typeface="MS PGothic"/>
              <a:cs typeface="Times New Roman"/>
            </a:endParaRPr>
          </a:p>
          <a:p>
            <a:pPr marL="742950" indent="-742950">
              <a:buAutoNum type="arabicPeriod"/>
            </a:pPr>
            <a:r>
              <a:rPr lang="en-US" sz="3600">
                <a:latin typeface="Times New Roman"/>
                <a:ea typeface="MS PGothic"/>
                <a:cs typeface="Times New Roman"/>
              </a:rPr>
              <a:t>What are the differences in levels of dental anxiety in relation to participant age? </a:t>
            </a:r>
          </a:p>
          <a:p>
            <a:pPr marL="742950" indent="-742950">
              <a:buAutoNum type="arabicPeriod"/>
            </a:pPr>
            <a:endParaRPr lang="en-US" sz="3600">
              <a:latin typeface="Times New Roman"/>
              <a:ea typeface="MS PGothic"/>
              <a:cs typeface="Times New Roman"/>
            </a:endParaRPr>
          </a:p>
          <a:p>
            <a:pPr marL="742950" indent="-742950">
              <a:buAutoNum type="arabicPeriod"/>
            </a:pPr>
            <a:r>
              <a:rPr lang="en-US" sz="3600">
                <a:latin typeface="Times New Roman"/>
                <a:ea typeface="MS PGothic"/>
                <a:cs typeface="Times New Roman"/>
              </a:rPr>
              <a:t>What effect do SA's have on physiological scales (HR, BP, skin conductance)? </a:t>
            </a:r>
            <a:endParaRPr lang="en-US" sz="3600">
              <a:latin typeface="Times New Roman"/>
              <a:cs typeface="Times New Roman"/>
            </a:endParaRPr>
          </a:p>
        </p:txBody>
      </p:sp>
      <p:sp>
        <p:nvSpPr>
          <p:cNvPr id="17" name="TextBox 16">
            <a:extLst>
              <a:ext uri="{FF2B5EF4-FFF2-40B4-BE49-F238E27FC236}">
                <a16:creationId xmlns:a16="http://schemas.microsoft.com/office/drawing/2014/main" id="{77339D4B-C46D-E742-F338-6A66F39E712B}"/>
              </a:ext>
            </a:extLst>
          </p:cNvPr>
          <p:cNvSpPr txBox="1"/>
          <p:nvPr/>
        </p:nvSpPr>
        <p:spPr>
          <a:xfrm>
            <a:off x="10857904" y="13225793"/>
            <a:ext cx="6203482" cy="84023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a:solidFill>
                  <a:schemeClr val="bg1"/>
                </a:solidFill>
                <a:latin typeface="Times New Roman"/>
                <a:ea typeface="MS PGothic"/>
                <a:cs typeface="Arial"/>
              </a:rPr>
              <a:t>Received IRB approval September 2023</a:t>
            </a:r>
          </a:p>
          <a:p>
            <a:endParaRPr lang="en-US" sz="3600">
              <a:solidFill>
                <a:schemeClr val="bg1"/>
              </a:solidFill>
              <a:latin typeface="Times New Roman"/>
              <a:ea typeface="MS PGothic"/>
              <a:cs typeface="Arial"/>
            </a:endParaRPr>
          </a:p>
          <a:p>
            <a:r>
              <a:rPr lang="en-US" sz="3600">
                <a:solidFill>
                  <a:schemeClr val="bg1"/>
                </a:solidFill>
                <a:latin typeface="Times New Roman"/>
                <a:ea typeface="MS PGothic"/>
                <a:cs typeface="Arial"/>
              </a:rPr>
              <a:t>Inclusion Criteria: Age 8+, routine dental cleaning, patient of southern Ohio dental clinic for routine dental cleaning</a:t>
            </a:r>
          </a:p>
          <a:p>
            <a:endParaRPr lang="en-US" sz="3600">
              <a:solidFill>
                <a:schemeClr val="bg1"/>
              </a:solidFill>
              <a:latin typeface="Times New Roman"/>
              <a:ea typeface="MS PGothic"/>
              <a:cs typeface="Arial"/>
            </a:endParaRPr>
          </a:p>
          <a:p>
            <a:r>
              <a:rPr lang="en-US" sz="3600">
                <a:solidFill>
                  <a:schemeClr val="bg1"/>
                </a:solidFill>
                <a:latin typeface="Times New Roman"/>
                <a:ea typeface="MS PGothic"/>
                <a:cs typeface="Arial"/>
              </a:rPr>
              <a:t>Exclusion Criteria: Individuals taking anti-anxiety medication, autism spectrum disorder, or anyone who could not verbally consent</a:t>
            </a:r>
          </a:p>
          <a:p>
            <a:endParaRPr lang="en-US" sz="3600">
              <a:solidFill>
                <a:schemeClr val="bg1"/>
              </a:solidFill>
              <a:latin typeface="Times New Roman"/>
              <a:ea typeface="MS PGothic"/>
              <a:cs typeface="Arial"/>
            </a:endParaRPr>
          </a:p>
          <a:p>
            <a:endParaRPr lang="en-US" sz="3600">
              <a:solidFill>
                <a:schemeClr val="bg1"/>
              </a:solidFill>
              <a:latin typeface="Times New Roman"/>
              <a:ea typeface="MS PGothic"/>
              <a:cs typeface="Arial"/>
            </a:endParaRPr>
          </a:p>
        </p:txBody>
      </p:sp>
      <p:sp>
        <p:nvSpPr>
          <p:cNvPr id="22" name="TextBox 21">
            <a:extLst>
              <a:ext uri="{FF2B5EF4-FFF2-40B4-BE49-F238E27FC236}">
                <a16:creationId xmlns:a16="http://schemas.microsoft.com/office/drawing/2014/main" id="{C932B7B7-52F5-9CF4-2664-00A82701C192}"/>
              </a:ext>
            </a:extLst>
          </p:cNvPr>
          <p:cNvSpPr txBox="1"/>
          <p:nvPr/>
        </p:nvSpPr>
        <p:spPr>
          <a:xfrm>
            <a:off x="26004954" y="13235250"/>
            <a:ext cx="5592950" cy="84023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a:solidFill>
                  <a:schemeClr val="bg1"/>
                </a:solidFill>
                <a:latin typeface="Times New Roman"/>
                <a:ea typeface="MS PGothic"/>
                <a:cs typeface="Arial"/>
              </a:rPr>
              <a:t>Consent and assent forms were completed digitally during recruitment calls</a:t>
            </a:r>
            <a:endParaRPr lang="en-US">
              <a:solidFill>
                <a:schemeClr val="bg1"/>
              </a:solidFill>
              <a:cs typeface="Arial"/>
            </a:endParaRPr>
          </a:p>
          <a:p>
            <a:endParaRPr lang="en-US" sz="3600">
              <a:solidFill>
                <a:schemeClr val="bg1"/>
              </a:solidFill>
              <a:latin typeface="Times New Roman"/>
              <a:cs typeface="Arial"/>
            </a:endParaRPr>
          </a:p>
          <a:p>
            <a:r>
              <a:rPr lang="en-US" sz="3600">
                <a:solidFill>
                  <a:schemeClr val="bg1"/>
                </a:solidFill>
                <a:latin typeface="Times New Roman"/>
                <a:ea typeface="MS PGothic"/>
                <a:cs typeface="Arial"/>
              </a:rPr>
              <a:t>Gatekeeper of dental facility stored forms digitally on office software</a:t>
            </a:r>
          </a:p>
          <a:p>
            <a:endParaRPr lang="en-US" sz="3600">
              <a:solidFill>
                <a:schemeClr val="bg1"/>
              </a:solidFill>
              <a:latin typeface="Times New Roman"/>
              <a:cs typeface="Arial"/>
            </a:endParaRPr>
          </a:p>
          <a:p>
            <a:r>
              <a:rPr lang="en-US" sz="3600">
                <a:solidFill>
                  <a:schemeClr val="bg1"/>
                </a:solidFill>
                <a:latin typeface="Times New Roman"/>
                <a:ea typeface="MS PGothic"/>
                <a:cs typeface="Arial"/>
              </a:rPr>
              <a:t>Statistical analysis was conducted using Excel, WebPower, and </a:t>
            </a:r>
            <a:r>
              <a:rPr lang="en-US" sz="3600" err="1">
                <a:solidFill>
                  <a:schemeClr val="bg1"/>
                </a:solidFill>
                <a:latin typeface="Times New Roman"/>
                <a:ea typeface="MS PGothic"/>
                <a:cs typeface="Arial"/>
              </a:rPr>
              <a:t>GPower</a:t>
            </a:r>
            <a:endParaRPr lang="en-US" sz="3600" err="1">
              <a:solidFill>
                <a:schemeClr val="bg1"/>
              </a:solidFill>
              <a:latin typeface="Times New Roman"/>
              <a:cs typeface="Arial"/>
            </a:endParaRPr>
          </a:p>
          <a:p>
            <a:endParaRPr lang="en-US" sz="3600">
              <a:solidFill>
                <a:schemeClr val="bg1"/>
              </a:solidFill>
              <a:latin typeface="Times New Roman"/>
              <a:cs typeface="Arial"/>
            </a:endParaRPr>
          </a:p>
          <a:p>
            <a:r>
              <a:rPr lang="en-US" sz="3600">
                <a:solidFill>
                  <a:schemeClr val="bg1"/>
                </a:solidFill>
                <a:latin typeface="Times New Roman"/>
                <a:ea typeface="MS PGothic"/>
                <a:cs typeface="Arial"/>
              </a:rPr>
              <a:t>Significance level of p&lt;.05 was established</a:t>
            </a:r>
            <a:endParaRPr lang="en-US" sz="3600">
              <a:solidFill>
                <a:schemeClr val="bg1"/>
              </a:solidFill>
              <a:latin typeface="Times New Roman"/>
              <a:cs typeface="Arial"/>
            </a:endParaRPr>
          </a:p>
          <a:p>
            <a:endParaRPr lang="en-US" sz="3600">
              <a:solidFill>
                <a:schemeClr val="bg1"/>
              </a:solidFill>
              <a:cs typeface="Arial"/>
            </a:endParaRPr>
          </a:p>
        </p:txBody>
      </p:sp>
      <p:sp>
        <p:nvSpPr>
          <p:cNvPr id="23" name="TextBox 22">
            <a:extLst>
              <a:ext uri="{FF2B5EF4-FFF2-40B4-BE49-F238E27FC236}">
                <a16:creationId xmlns:a16="http://schemas.microsoft.com/office/drawing/2014/main" id="{53A18E10-3202-8F03-B061-FC87A5F5EC20}"/>
              </a:ext>
            </a:extLst>
          </p:cNvPr>
          <p:cNvSpPr txBox="1"/>
          <p:nvPr/>
        </p:nvSpPr>
        <p:spPr>
          <a:xfrm>
            <a:off x="18701612" y="13311524"/>
            <a:ext cx="5582916" cy="61863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a:solidFill>
                  <a:schemeClr val="bg1"/>
                </a:solidFill>
                <a:latin typeface="Times New Roman"/>
                <a:ea typeface="MS PGothic"/>
                <a:cs typeface="Times New Roman"/>
              </a:rPr>
              <a:t>Quasi-experimental pre-post test design was utilized </a:t>
            </a:r>
            <a:endParaRPr lang="en-US">
              <a:solidFill>
                <a:schemeClr val="bg1"/>
              </a:solidFill>
            </a:endParaRPr>
          </a:p>
          <a:p>
            <a:endParaRPr lang="en-US" sz="3600">
              <a:solidFill>
                <a:schemeClr val="bg1"/>
              </a:solidFill>
              <a:latin typeface="Times New Roman"/>
              <a:ea typeface="MS PGothic"/>
              <a:cs typeface="Arial"/>
            </a:endParaRPr>
          </a:p>
          <a:p>
            <a:r>
              <a:rPr lang="en-US" sz="3600">
                <a:solidFill>
                  <a:schemeClr val="bg1"/>
                </a:solidFill>
                <a:latin typeface="Times New Roman"/>
                <a:ea typeface="MS PGothic"/>
                <a:cs typeface="Arial"/>
              </a:rPr>
              <a:t>Independent variables: Weighted vest, visual projection, lavender, music</a:t>
            </a:r>
            <a:endParaRPr lang="en-US" sz="3600">
              <a:solidFill>
                <a:schemeClr val="bg1"/>
              </a:solidFill>
              <a:latin typeface="Times New Roman"/>
              <a:cs typeface="Arial"/>
            </a:endParaRPr>
          </a:p>
          <a:p>
            <a:endParaRPr lang="en-US" sz="3600">
              <a:solidFill>
                <a:schemeClr val="bg1"/>
              </a:solidFill>
              <a:latin typeface="Times New Roman"/>
              <a:cs typeface="Arial"/>
            </a:endParaRPr>
          </a:p>
          <a:p>
            <a:r>
              <a:rPr lang="en-US" sz="3600">
                <a:solidFill>
                  <a:schemeClr val="bg1"/>
                </a:solidFill>
                <a:latin typeface="Times New Roman"/>
                <a:ea typeface="MS PGothic"/>
                <a:cs typeface="Arial"/>
              </a:rPr>
              <a:t>Dependent variables: HR, BP (systolic/diastolic), skin conductance, anxiety measure (MDAS/MCDAS)</a:t>
            </a:r>
            <a:endParaRPr lang="en-US" sz="3600">
              <a:solidFill>
                <a:schemeClr val="bg1"/>
              </a:solidFill>
              <a:latin typeface="Times New Roman"/>
              <a:cs typeface="Arial"/>
            </a:endParaRPr>
          </a:p>
        </p:txBody>
      </p:sp>
      <p:sp>
        <p:nvSpPr>
          <p:cNvPr id="20" name="Rectangle 15">
            <a:extLst>
              <a:ext uri="{FF2B5EF4-FFF2-40B4-BE49-F238E27FC236}">
                <a16:creationId xmlns:a16="http://schemas.microsoft.com/office/drawing/2014/main" id="{785B9C90-FDE4-098B-DEB3-002A1E0D3CEC}"/>
              </a:ext>
            </a:extLst>
          </p:cNvPr>
          <p:cNvSpPr>
            <a:spLocks noChangeArrowheads="1"/>
          </p:cNvSpPr>
          <p:nvPr/>
        </p:nvSpPr>
        <p:spPr bwMode="auto">
          <a:xfrm>
            <a:off x="10682515" y="11666990"/>
            <a:ext cx="21969866" cy="914172"/>
          </a:xfrm>
          <a:prstGeom prst="rect">
            <a:avLst/>
          </a:prstGeom>
          <a:gradFill rotWithShape="0">
            <a:gsLst>
              <a:gs pos="0">
                <a:schemeClr val="bg2"/>
              </a:gs>
              <a:gs pos="50000">
                <a:srgbClr val="001E78"/>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anchor="ctr"/>
          <a:lstStyle/>
          <a:p>
            <a:pPr algn="ctr" defTabSz="3762375" eaLnBrk="1" hangingPunct="1">
              <a:defRPr/>
            </a:pPr>
            <a:r>
              <a:rPr lang="en-US" sz="3800">
                <a:solidFill>
                  <a:schemeClr val="bg1"/>
                </a:solidFill>
                <a:latin typeface="Arial"/>
                <a:ea typeface="+mn-ea"/>
                <a:cs typeface="Arial"/>
                <a:sym typeface="Symbol" pitchFamily="18" charset="2"/>
              </a:rPr>
              <a:t></a:t>
            </a:r>
            <a:r>
              <a:rPr lang="en-US" sz="3800">
                <a:latin typeface="Arial"/>
                <a:ea typeface="+mn-ea"/>
                <a:cs typeface="Arial"/>
              </a:rPr>
              <a:t> </a:t>
            </a:r>
            <a:r>
              <a:rPr lang="en-US" sz="4100">
                <a:solidFill>
                  <a:schemeClr val="bg1"/>
                </a:solidFill>
                <a:latin typeface="Trebuchet MS"/>
                <a:ea typeface="+mn-ea"/>
              </a:rPr>
              <a:t>Methods</a:t>
            </a:r>
            <a:endParaRPr lang="en-US" sz="4100">
              <a:solidFill>
                <a:schemeClr val="bg1"/>
              </a:solidFill>
              <a:latin typeface="Trebuchet MS" pitchFamily="34" charset="0"/>
              <a:ea typeface="+mn-ea"/>
            </a:endParaRPr>
          </a:p>
        </p:txBody>
      </p:sp>
      <p:sp>
        <p:nvSpPr>
          <p:cNvPr id="24" name="TextBox 23">
            <a:extLst>
              <a:ext uri="{FF2B5EF4-FFF2-40B4-BE49-F238E27FC236}">
                <a16:creationId xmlns:a16="http://schemas.microsoft.com/office/drawing/2014/main" id="{19E55D4B-9657-67F3-DE43-BCCD5B852190}"/>
              </a:ext>
            </a:extLst>
          </p:cNvPr>
          <p:cNvSpPr txBox="1"/>
          <p:nvPr/>
        </p:nvSpPr>
        <p:spPr>
          <a:xfrm>
            <a:off x="201234" y="16960273"/>
            <a:ext cx="9388179" cy="1394227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en-US" sz="3600" dirty="0">
                <a:latin typeface="Times New Roman"/>
                <a:ea typeface="MS PGothic"/>
                <a:cs typeface="Times New Roman"/>
              </a:rPr>
              <a:t>Dental anxiety is “a feeling of nervousness or apprehension that is associated with dental treatment and can range from mild discomfort to a more severe form that can interfere with treatment and cause significant distress to the patient” (</a:t>
            </a:r>
            <a:r>
              <a:rPr lang="en-US" sz="3600" dirty="0" err="1">
                <a:latin typeface="Times New Roman"/>
                <a:ea typeface="MS PGothic"/>
                <a:cs typeface="Times New Roman"/>
              </a:rPr>
              <a:t>Alansaari</a:t>
            </a:r>
            <a:r>
              <a:rPr lang="en-US" sz="3600" dirty="0">
                <a:latin typeface="Times New Roman"/>
                <a:ea typeface="MS PGothic"/>
                <a:cs typeface="Times New Roman"/>
              </a:rPr>
              <a:t> et al., 2023, p. 2). Detectable signs of anxiousness include sweating, increased heart rate, and increased blood pressure.</a:t>
            </a:r>
            <a:endParaRPr lang="en-US" sz="3600" dirty="0">
              <a:cs typeface="Arial"/>
            </a:endParaRPr>
          </a:p>
          <a:p>
            <a:pPr marL="342900" indent="-342900">
              <a:buFont typeface="Arial"/>
              <a:buChar char="•"/>
            </a:pPr>
            <a:r>
              <a:rPr lang="en-US" sz="3600" dirty="0">
                <a:latin typeface="Times New Roman"/>
                <a:ea typeface="MS PGothic"/>
                <a:cs typeface="Times New Roman"/>
              </a:rPr>
              <a:t>Occupational therapists examine anxiety holistically, looking at both environmental and internal sensations that could reach a neurological threshold and cause a physiological response (Parham &amp; </a:t>
            </a:r>
            <a:r>
              <a:rPr lang="en-US" sz="3600" dirty="0" err="1">
                <a:latin typeface="Times New Roman"/>
                <a:ea typeface="MS PGothic"/>
                <a:cs typeface="Times New Roman"/>
              </a:rPr>
              <a:t>Mailoux</a:t>
            </a:r>
            <a:r>
              <a:rPr lang="en-US" sz="3600" dirty="0">
                <a:latin typeface="Times New Roman"/>
                <a:ea typeface="MS PGothic"/>
                <a:cs typeface="Times New Roman"/>
              </a:rPr>
              <a:t>, 2020). According to the Person-Environment-Occupational Model, an environment could impact an individual's behavior during the occupation of oral care (Law, 1996).</a:t>
            </a:r>
          </a:p>
          <a:p>
            <a:pPr marL="342900" indent="-342900">
              <a:buFont typeface="Arial"/>
              <a:buChar char="•"/>
            </a:pPr>
            <a:r>
              <a:rPr lang="en-US" sz="3600" dirty="0">
                <a:latin typeface="Times New Roman"/>
                <a:ea typeface="MS PGothic"/>
                <a:cs typeface="Times New Roman"/>
              </a:rPr>
              <a:t>A sensory adapted dental environment has shown potential to reduce dental related anxiety, behavioral stress, pain, psychological stress, and sensory discomfort according to a study conducted by Cermak (2015). A SADE is an environment that has been changed to relax one's senses within a given environment. </a:t>
            </a:r>
            <a:endParaRPr lang="en-US" sz="3600" dirty="0">
              <a:latin typeface="Times New Roman"/>
              <a:cs typeface="Times New Roman"/>
            </a:endParaRPr>
          </a:p>
        </p:txBody>
      </p:sp>
      <p:sp>
        <p:nvSpPr>
          <p:cNvPr id="9" name="TextBox 8">
            <a:extLst>
              <a:ext uri="{FF2B5EF4-FFF2-40B4-BE49-F238E27FC236}">
                <a16:creationId xmlns:a16="http://schemas.microsoft.com/office/drawing/2014/main" id="{6A0416FC-B638-CAEB-0294-69216B906016}"/>
              </a:ext>
            </a:extLst>
          </p:cNvPr>
          <p:cNvSpPr txBox="1"/>
          <p:nvPr/>
        </p:nvSpPr>
        <p:spPr>
          <a:xfrm>
            <a:off x="9934535" y="29319303"/>
            <a:ext cx="23969518"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4000">
                <a:latin typeface="Times New Roman"/>
                <a:ea typeface="MS PGothic"/>
                <a:cs typeface="Arial"/>
              </a:rPr>
              <a:t>Statistically significant, t(22) = -2.3, p=.032, changes in mean differences between pre-posttest anxiety measures.</a:t>
            </a:r>
          </a:p>
          <a:p>
            <a:pPr algn="ctr"/>
            <a:r>
              <a:rPr lang="en-US" sz="4000">
                <a:latin typeface="Times New Roman"/>
                <a:ea typeface="MS PGothic"/>
                <a:cs typeface="Arial"/>
              </a:rPr>
              <a:t>Physiological pre-post measures were not statistically significant</a:t>
            </a:r>
            <a:endParaRPr lang="en-US" sz="4000">
              <a:latin typeface="Times New Roman"/>
              <a:cs typeface="Arial"/>
            </a:endParaRPr>
          </a:p>
        </p:txBody>
      </p:sp>
      <p:pic>
        <p:nvPicPr>
          <p:cNvPr id="14" name="Picture 13">
            <a:extLst>
              <a:ext uri="{FF2B5EF4-FFF2-40B4-BE49-F238E27FC236}">
                <a16:creationId xmlns:a16="http://schemas.microsoft.com/office/drawing/2014/main" id="{6186B920-14CC-B31B-B7F8-AD0776446B82}"/>
              </a:ext>
            </a:extLst>
          </p:cNvPr>
          <p:cNvPicPr>
            <a:picLocks noChangeAspect="1"/>
          </p:cNvPicPr>
          <p:nvPr/>
        </p:nvPicPr>
        <p:blipFill>
          <a:blip r:embed="rId3"/>
          <a:stretch>
            <a:fillRect/>
          </a:stretch>
        </p:blipFill>
        <p:spPr>
          <a:xfrm>
            <a:off x="18070128" y="22521413"/>
            <a:ext cx="7191876" cy="6615963"/>
          </a:xfrm>
          <a:prstGeom prst="rect">
            <a:avLst/>
          </a:prstGeom>
        </p:spPr>
      </p:pic>
      <p:sp>
        <p:nvSpPr>
          <p:cNvPr id="28" name="TextBox 27">
            <a:extLst>
              <a:ext uri="{FF2B5EF4-FFF2-40B4-BE49-F238E27FC236}">
                <a16:creationId xmlns:a16="http://schemas.microsoft.com/office/drawing/2014/main" id="{D83603E5-DDB3-0AB8-34EC-1F771EB30A3D}"/>
              </a:ext>
            </a:extLst>
          </p:cNvPr>
          <p:cNvSpPr txBox="1"/>
          <p:nvPr/>
        </p:nvSpPr>
        <p:spPr>
          <a:xfrm>
            <a:off x="33681725" y="21526045"/>
            <a:ext cx="9636980" cy="60016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a:latin typeface="Times New Roman"/>
                <a:ea typeface="MS PGothic"/>
                <a:cs typeface="Times New Roman"/>
              </a:rPr>
              <a:t>Findings suggest that SADE significantly decreased anxiety across all ages 10-82. Statistically significant data was found in pre-post-test MDAS/MCDAS scores. No statistical significance was linked to SADE implementation and physiological responses. </a:t>
            </a:r>
          </a:p>
          <a:p>
            <a:endParaRPr lang="en-US" sz="3200">
              <a:cs typeface="Arial"/>
            </a:endParaRPr>
          </a:p>
        </p:txBody>
      </p:sp>
      <p:sp>
        <p:nvSpPr>
          <p:cNvPr id="30" name="TextBox 29">
            <a:extLst>
              <a:ext uri="{FF2B5EF4-FFF2-40B4-BE49-F238E27FC236}">
                <a16:creationId xmlns:a16="http://schemas.microsoft.com/office/drawing/2014/main" id="{5E5A7051-05C4-6FCD-7603-A4C3915223C0}"/>
              </a:ext>
            </a:extLst>
          </p:cNvPr>
          <p:cNvSpPr txBox="1"/>
          <p:nvPr/>
        </p:nvSpPr>
        <p:spPr>
          <a:xfrm>
            <a:off x="33681724" y="28052201"/>
            <a:ext cx="9994789" cy="350865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indent="-457200">
              <a:spcBef>
                <a:spcPts val="0"/>
              </a:spcBef>
              <a:spcAft>
                <a:spcPts val="0"/>
              </a:spcAft>
            </a:pPr>
            <a:r>
              <a:rPr lang="en-US" sz="1800" err="1">
                <a:latin typeface="Times New Roman"/>
                <a:ea typeface="MS PGothic"/>
                <a:cs typeface="Times New Roman"/>
              </a:rPr>
              <a:t>Alansaari</a:t>
            </a:r>
            <a:r>
              <a:rPr lang="en-US" sz="1800">
                <a:latin typeface="Times New Roman"/>
                <a:ea typeface="MS PGothic"/>
                <a:cs typeface="Times New Roman"/>
              </a:rPr>
              <a:t>, A. B. O., Tawfik, A., Jaber, M. A., Khamis, A. H., &amp; </a:t>
            </a:r>
            <a:r>
              <a:rPr lang="en-US" sz="1800" err="1">
                <a:latin typeface="Times New Roman"/>
                <a:ea typeface="MS PGothic"/>
                <a:cs typeface="Times New Roman"/>
              </a:rPr>
              <a:t>Elameen</a:t>
            </a:r>
            <a:r>
              <a:rPr lang="en-US" sz="1800">
                <a:latin typeface="Times New Roman"/>
                <a:ea typeface="MS PGothic"/>
                <a:cs typeface="Times New Roman"/>
              </a:rPr>
              <a:t>, E. M. (2023). </a:t>
            </a:r>
            <a:endParaRPr lang="en-US" sz="1800">
              <a:cs typeface="Arial"/>
            </a:endParaRPr>
          </a:p>
          <a:p>
            <a:pPr indent="-457200">
              <a:spcBef>
                <a:spcPts val="0"/>
              </a:spcBef>
              <a:spcAft>
                <a:spcPts val="0"/>
              </a:spcAft>
            </a:pPr>
            <a:r>
              <a:rPr lang="en-US" sz="1800">
                <a:latin typeface="Times New Roman"/>
                <a:ea typeface="MS PGothic"/>
                <a:cs typeface="Times New Roman"/>
              </a:rPr>
              <a:t>Prevalence and socio-demographic correlates of dental anxiety among a group of adult patients attending dental outpatient clinics: A study from UAE. </a:t>
            </a:r>
            <a:r>
              <a:rPr lang="en-US" sz="1800" i="1">
                <a:latin typeface="Times New Roman"/>
                <a:ea typeface="MS PGothic"/>
                <a:cs typeface="Times New Roman"/>
              </a:rPr>
              <a:t>International Journal of Environmental Research and Public Health, 20</a:t>
            </a:r>
            <a:r>
              <a:rPr lang="en-US" sz="1800">
                <a:latin typeface="Times New Roman"/>
                <a:ea typeface="MS PGothic"/>
                <a:cs typeface="Times New Roman"/>
              </a:rPr>
              <a:t>12).</a:t>
            </a:r>
            <a:r>
              <a:rPr lang="en-US" sz="1800" u="sng">
                <a:latin typeface="Times New Roman"/>
                <a:ea typeface="MS PGothic"/>
                <a:cs typeface="Times New Roman"/>
              </a:rPr>
              <a:t> </a:t>
            </a:r>
            <a:r>
              <a:rPr lang="en-US" sz="1800" u="sng">
                <a:solidFill>
                  <a:schemeClr val="tx2"/>
                </a:solidFill>
                <a:latin typeface="Times New Roman"/>
                <a:ea typeface="MS PGothic"/>
                <a:cs typeface="Times New Roman"/>
                <a:hlinkClick r:id="rId4">
                  <a:extLst>
                    <a:ext uri="{A12FA001-AC4F-418D-AE19-62706E023703}">
                      <ahyp:hlinkClr xmlns:ahyp="http://schemas.microsoft.com/office/drawing/2018/hyperlinkcolor" val="tx"/>
                    </a:ext>
                  </a:extLst>
                </a:hlinkClick>
              </a:rPr>
              <a:t>https://doi-org.proxy01.shawnee.edu/10.3390/ijerph20126118</a:t>
            </a:r>
          </a:p>
          <a:p>
            <a:pPr indent="-457200">
              <a:spcBef>
                <a:spcPts val="0"/>
              </a:spcBef>
              <a:spcAft>
                <a:spcPts val="0"/>
              </a:spcAft>
            </a:pPr>
            <a:r>
              <a:rPr lang="en-US" sz="1800">
                <a:latin typeface="Times New Roman"/>
                <a:ea typeface="MS PGothic"/>
                <a:cs typeface="Times New Roman"/>
              </a:rPr>
              <a:t>Cermak, A. S., Stein Duker, I. </a:t>
            </a:r>
            <a:r>
              <a:rPr lang="en-US" sz="1800" err="1">
                <a:latin typeface="Times New Roman"/>
                <a:ea typeface="MS PGothic"/>
                <a:cs typeface="Times New Roman"/>
              </a:rPr>
              <a:t>L.,Williams</a:t>
            </a:r>
            <a:r>
              <a:rPr lang="en-US" sz="1800">
                <a:latin typeface="Times New Roman"/>
                <a:ea typeface="MS PGothic"/>
                <a:cs typeface="Times New Roman"/>
              </a:rPr>
              <a:t>, E. M., Lane, J. C., Dawson, E. M., Borreson, E. A., &amp; Polido, C. J. (2015). Feasibility of a sensory-adapted dental environment for children with autism. </a:t>
            </a:r>
            <a:r>
              <a:rPr lang="en-US" sz="1800" i="1">
                <a:latin typeface="Times New Roman"/>
                <a:ea typeface="MS PGothic"/>
                <a:cs typeface="Times New Roman"/>
              </a:rPr>
              <a:t>American Journal of Occupational Therapy, 69</a:t>
            </a:r>
            <a:r>
              <a:rPr lang="en-US" sz="1800">
                <a:latin typeface="Times New Roman"/>
                <a:ea typeface="MS PGothic"/>
                <a:cs typeface="Times New Roman"/>
              </a:rPr>
              <a:t>(3), 1-10. https://doi.org /10.5014/ajot.2015.013714</a:t>
            </a:r>
          </a:p>
          <a:p>
            <a:pPr indent="-457200">
              <a:spcBef>
                <a:spcPts val="0"/>
              </a:spcBef>
              <a:spcAft>
                <a:spcPts val="0"/>
              </a:spcAft>
            </a:pPr>
            <a:r>
              <a:rPr lang="en-US" sz="1800">
                <a:latin typeface="Times New Roman"/>
                <a:ea typeface="MS PGothic"/>
                <a:cs typeface="Times New Roman"/>
              </a:rPr>
              <a:t>Law, M. (1996). The Person-Environment-Occupation Model: A Transactive Approach to </a:t>
            </a:r>
          </a:p>
          <a:p>
            <a:pPr indent="-457200">
              <a:spcBef>
                <a:spcPts val="0"/>
              </a:spcBef>
              <a:spcAft>
                <a:spcPts val="0"/>
              </a:spcAft>
            </a:pPr>
            <a:r>
              <a:rPr lang="en-US" sz="1800">
                <a:latin typeface="Times New Roman"/>
                <a:ea typeface="MS PGothic"/>
                <a:cs typeface="Times New Roman"/>
              </a:rPr>
              <a:t>Occupational Performance. </a:t>
            </a:r>
            <a:r>
              <a:rPr lang="en-US" sz="1800" i="1">
                <a:latin typeface="Times New Roman"/>
                <a:ea typeface="MS PGothic"/>
                <a:cs typeface="Times New Roman"/>
              </a:rPr>
              <a:t>Canadian Journal of Occupational Therapy, 63</a:t>
            </a:r>
            <a:r>
              <a:rPr lang="en-US" sz="1800">
                <a:latin typeface="Times New Roman"/>
                <a:ea typeface="MS PGothic"/>
                <a:cs typeface="Times New Roman"/>
              </a:rPr>
              <a:t>(1), 9-23. </a:t>
            </a:r>
          </a:p>
          <a:p>
            <a:pPr indent="-457200">
              <a:spcBef>
                <a:spcPts val="0"/>
              </a:spcBef>
              <a:spcAft>
                <a:spcPts val="0"/>
              </a:spcAft>
            </a:pPr>
            <a:r>
              <a:rPr lang="en-US" sz="1800">
                <a:latin typeface="Times New Roman"/>
                <a:ea typeface="MS PGothic"/>
                <a:cs typeface="Times New Roman"/>
              </a:rPr>
              <a:t>Parham, L. D., &amp; Mailloux, Z. (2020). Sensory integration. In J. C. O’Brien &amp; H. Kuhaneck (Eds.) </a:t>
            </a:r>
            <a:r>
              <a:rPr lang="en-US" sz="1800" i="1">
                <a:latin typeface="Times New Roman"/>
                <a:ea typeface="MS PGothic"/>
                <a:cs typeface="Times New Roman"/>
              </a:rPr>
              <a:t>Case-Smith’s Occupational therapy for Children and Adolescents</a:t>
            </a:r>
            <a:r>
              <a:rPr lang="en-US" sz="1800">
                <a:latin typeface="Times New Roman"/>
                <a:ea typeface="MS PGothic"/>
                <a:cs typeface="Times New Roman"/>
              </a:rPr>
              <a:t> (8th ed., pp. 516- 542). Elsevier. </a:t>
            </a:r>
          </a:p>
          <a:p>
            <a:endParaRPr lang="en-US" sz="1200">
              <a:latin typeface="Times New Roman"/>
              <a:cs typeface="Times New Roman"/>
            </a:endParaRPr>
          </a:p>
          <a:p>
            <a:endParaRPr lang="en-US" sz="1200">
              <a:latin typeface="Times New Roman"/>
              <a:cs typeface="Times New Roman"/>
            </a:endParaRPr>
          </a:p>
        </p:txBody>
      </p:sp>
      <p:pic>
        <p:nvPicPr>
          <p:cNvPr id="19" name="Picture 18" descr="A graph with different colored squares&#10;&#10;Description automatically generated">
            <a:extLst>
              <a:ext uri="{FF2B5EF4-FFF2-40B4-BE49-F238E27FC236}">
                <a16:creationId xmlns:a16="http://schemas.microsoft.com/office/drawing/2014/main" id="{BBCFCC54-9C30-D827-CFD9-C552D2CA22D5}"/>
              </a:ext>
            </a:extLst>
          </p:cNvPr>
          <p:cNvPicPr>
            <a:picLocks noChangeAspect="1"/>
          </p:cNvPicPr>
          <p:nvPr/>
        </p:nvPicPr>
        <p:blipFill>
          <a:blip r:embed="rId5"/>
          <a:stretch>
            <a:fillRect/>
          </a:stretch>
        </p:blipFill>
        <p:spPr>
          <a:xfrm>
            <a:off x="10975133" y="22524545"/>
            <a:ext cx="6093397" cy="6600251"/>
          </a:xfrm>
          <a:prstGeom prst="rect">
            <a:avLst/>
          </a:prstGeom>
        </p:spPr>
      </p:pic>
      <p:pic>
        <p:nvPicPr>
          <p:cNvPr id="21" name="Picture 20" descr="A graph with a blue and orange box&#10;&#10;Description automatically generated">
            <a:extLst>
              <a:ext uri="{FF2B5EF4-FFF2-40B4-BE49-F238E27FC236}">
                <a16:creationId xmlns:a16="http://schemas.microsoft.com/office/drawing/2014/main" id="{0B03A815-7539-26B5-D730-F0EB7535D365}"/>
              </a:ext>
            </a:extLst>
          </p:cNvPr>
          <p:cNvPicPr>
            <a:picLocks noChangeAspect="1"/>
          </p:cNvPicPr>
          <p:nvPr/>
        </p:nvPicPr>
        <p:blipFill>
          <a:blip r:embed="rId6"/>
          <a:stretch>
            <a:fillRect/>
          </a:stretch>
        </p:blipFill>
        <p:spPr>
          <a:xfrm>
            <a:off x="26155349" y="22518203"/>
            <a:ext cx="6942419" cy="6622380"/>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762375" rtl="0" eaLnBrk="1" fontAlgn="base" latinLnBrk="0" hangingPunct="1">
          <a:lnSpc>
            <a:spcPct val="100000"/>
          </a:lnSpc>
          <a:spcBef>
            <a:spcPct val="0"/>
          </a:spcBef>
          <a:spcAft>
            <a:spcPct val="0"/>
          </a:spcAft>
          <a:buClrTx/>
          <a:buSzTx/>
          <a:buFontTx/>
          <a:buNone/>
          <a:tabLst/>
          <a:defRPr kumimoji="0" lang="en-US" sz="7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762375" rtl="0" eaLnBrk="1" fontAlgn="base" latinLnBrk="0" hangingPunct="1">
          <a:lnSpc>
            <a:spcPct val="100000"/>
          </a:lnSpc>
          <a:spcBef>
            <a:spcPct val="0"/>
          </a:spcBef>
          <a:spcAft>
            <a:spcPct val="0"/>
          </a:spcAft>
          <a:buClrTx/>
          <a:buSzTx/>
          <a:buFontTx/>
          <a:buNone/>
          <a:tabLst/>
          <a:defRPr kumimoji="0" lang="en-US" sz="7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0</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Graphicsland/MAKESIGNS.COM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to make a scientific poster</dc:title>
  <dc:subject>Template For Scientific Poster Presentation</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revision>42</cp:revision>
  <dcterms:created xsi:type="dcterms:W3CDTF">2005-06-17T18:14:43Z</dcterms:created>
  <dcterms:modified xsi:type="dcterms:W3CDTF">2024-03-15T14:39:54Z</dcterms:modified>
  <cp:category>scientific poster template</cp:category>
</cp:coreProperties>
</file>